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rebuchet MS" charset="1" panose="020B0603020202020204"/>
      <p:regular r:id="rId17"/>
    </p:embeddedFont>
    <p:embeddedFont>
      <p:font typeface="Arial" charset="1" panose="020B0502020202020204"/>
      <p:regular r:id="rId18"/>
    </p:embeddedFont>
    <p:embeddedFont>
      <p:font typeface="Lucida Console" charset="1" panose="020B0609040504020204"/>
      <p:regular r:id="rId19"/>
    </p:embeddedFont>
    <p:embeddedFont>
      <p:font typeface="Canva Sans Bold" charset="1" panose="020B0803030501040103"/>
      <p:regular r:id="rId20"/>
    </p:embeddedFont>
    <p:embeddedFont>
      <p:font typeface="Times New Roman Bold" charset="1" panose="02030802070405020303"/>
      <p:regular r:id="rId21"/>
    </p:embeddedFont>
    <p:embeddedFont>
      <p:font typeface="Times New Roman Condensed" charset="1" panose="02030506070405020303"/>
      <p:regular r:id="rId22"/>
    </p:embeddedFont>
    <p:embeddedFont>
      <p:font typeface="Tahoma Bold" charset="1" panose="020B0804030504040204"/>
      <p:regular r:id="rId23"/>
    </p:embeddedFont>
    <p:embeddedFont>
      <p:font typeface="Times New Roman Condensed Bold" charset="1" panose="02030806070405020303"/>
      <p:regular r:id="rId24"/>
    </p:embeddedFont>
    <p:embeddedFont>
      <p:font typeface="DejaVu Sans Light" charset="1" panose="020B06030308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74.png" Type="http://schemas.openxmlformats.org/officeDocument/2006/relationships/image"/><Relationship Id="rId12" Target="../media/image75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gif" Type="http://schemas.openxmlformats.org/officeDocument/2006/relationships/image"/><Relationship Id="rId12" Target="../media/image14.gif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lo6PxRTI.mp4" Type="http://schemas.openxmlformats.org/officeDocument/2006/relationships/video"/><Relationship Id="rId11" Target="../media/VAGlo6PxRTI.mp4" Type="http://schemas.microsoft.com/office/2007/relationships/media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2" Target="../media/image17.png" Type="http://schemas.openxmlformats.org/officeDocument/2006/relationships/image"/><Relationship Id="rId3" Target="../media/image4.png" Type="http://schemas.openxmlformats.org/officeDocument/2006/relationships/image"/><Relationship Id="rId4" Target="../media/image18.gif" Type="http://schemas.openxmlformats.org/officeDocument/2006/relationships/image"/><Relationship Id="rId5" Target="../media/image19.jpeg" Type="http://schemas.openxmlformats.org/officeDocument/2006/relationships/image"/><Relationship Id="rId6" Target="../media/VAGloo71vTg.mp4" Type="http://schemas.openxmlformats.org/officeDocument/2006/relationships/video"/><Relationship Id="rId7" Target="../media/VAGloo71vTg.mp4" Type="http://schemas.microsoft.com/office/2007/relationships/media"/><Relationship Id="rId8" Target="../media/image20.pn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19.jpeg" Type="http://schemas.openxmlformats.org/officeDocument/2006/relationships/image"/><Relationship Id="rId15" Target="../media/VAGloo71vTg.mp4" Type="http://schemas.openxmlformats.org/officeDocument/2006/relationships/video"/><Relationship Id="rId16" Target="../media/VAGloo71vTg.mp4" Type="http://schemas.microsoft.com/office/2007/relationships/media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26.png" Type="http://schemas.openxmlformats.org/officeDocument/2006/relationships/image"/><Relationship Id="rId2" Target="../media/image4.png" Type="http://schemas.openxmlformats.org/officeDocument/2006/relationships/image"/><Relationship Id="rId20" Target="../media/image39.png" Type="http://schemas.openxmlformats.org/officeDocument/2006/relationships/image"/><Relationship Id="rId21" Target="../media/image7.png" Type="http://schemas.openxmlformats.org/officeDocument/2006/relationships/image"/><Relationship Id="rId22" Target="../media/image8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40.png" Type="http://schemas.openxmlformats.org/officeDocument/2006/relationships/image"/><Relationship Id="rId26" Target="../media/image41.svg" Type="http://schemas.openxmlformats.org/officeDocument/2006/relationships/image"/><Relationship Id="rId27" Target="../media/image42.png" Type="http://schemas.openxmlformats.org/officeDocument/2006/relationships/image"/><Relationship Id="rId3" Target="../media/image27.gif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4.png" Type="http://schemas.openxmlformats.org/officeDocument/2006/relationships/image"/><Relationship Id="rId3" Target="../media/image27.gif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26.png" Type="http://schemas.openxmlformats.org/officeDocument/2006/relationships/image"/><Relationship Id="rId17" Target="../media/image39.png" Type="http://schemas.openxmlformats.org/officeDocument/2006/relationships/image"/><Relationship Id="rId2" Target="../media/image4.png" Type="http://schemas.openxmlformats.org/officeDocument/2006/relationships/image"/><Relationship Id="rId3" Target="../media/image19.jpeg" Type="http://schemas.openxmlformats.org/officeDocument/2006/relationships/image"/><Relationship Id="rId4" Target="../media/VAGloo71vTg.mp4" Type="http://schemas.openxmlformats.org/officeDocument/2006/relationships/video"/><Relationship Id="rId5" Target="../media/VAGloo71vTg.mp4" Type="http://schemas.microsoft.com/office/2007/relationships/media"/><Relationship Id="rId6" Target="../media/image20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4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13.gif" Type="http://schemas.openxmlformats.org/officeDocument/2006/relationships/image"/><Relationship Id="rId2" Target="../media/image4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63.gif" Type="http://schemas.openxmlformats.org/officeDocument/2006/relationships/image"/><Relationship Id="rId8" Target="../media/image14.gif" Type="http://schemas.openxmlformats.org/officeDocument/2006/relationships/image"/><Relationship Id="rId9" Target="../media/image6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828799" cy="1828799"/>
          </a:xfrm>
          <a:custGeom>
            <a:avLst/>
            <a:gdLst/>
            <a:ahLst/>
            <a:cxnLst/>
            <a:rect r="r" b="b" t="t" l="l"/>
            <a:pathLst>
              <a:path h="1828799" w="1828799">
                <a:moveTo>
                  <a:pt x="0" y="0"/>
                </a:moveTo>
                <a:lnTo>
                  <a:pt x="1828799" y="0"/>
                </a:lnTo>
                <a:lnTo>
                  <a:pt x="1828799" y="1828799"/>
                </a:lnTo>
                <a:lnTo>
                  <a:pt x="0" y="1828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36975" y="1609589"/>
            <a:ext cx="86995" cy="84455"/>
            <a:chOff x="0" y="0"/>
            <a:chExt cx="115993" cy="1126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316" cy="111887"/>
            </a:xfrm>
            <a:custGeom>
              <a:avLst/>
              <a:gdLst/>
              <a:ahLst/>
              <a:cxnLst/>
              <a:rect r="r" b="b" t="t" l="l"/>
              <a:pathLst>
                <a:path h="111887" w="115316">
                  <a:moveTo>
                    <a:pt x="115316" y="111887"/>
                  </a:moveTo>
                  <a:lnTo>
                    <a:pt x="0" y="111887"/>
                  </a:lnTo>
                  <a:lnTo>
                    <a:pt x="0" y="0"/>
                  </a:lnTo>
                  <a:lnTo>
                    <a:pt x="115316" y="0"/>
                  </a:lnTo>
                  <a:lnTo>
                    <a:pt x="115316" y="111887"/>
                  </a:lnTo>
                  <a:close/>
                </a:path>
              </a:pathLst>
            </a:custGeom>
            <a:solidFill>
              <a:srgbClr val="00AEE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87991" y="1732647"/>
            <a:ext cx="981075" cy="339090"/>
          </a:xfrm>
          <a:custGeom>
            <a:avLst/>
            <a:gdLst/>
            <a:ahLst/>
            <a:cxnLst/>
            <a:rect r="r" b="b" t="t" l="l"/>
            <a:pathLst>
              <a:path h="339090" w="981075">
                <a:moveTo>
                  <a:pt x="0" y="0"/>
                </a:moveTo>
                <a:lnTo>
                  <a:pt x="981075" y="0"/>
                </a:lnTo>
                <a:lnTo>
                  <a:pt x="981075" y="339090"/>
                </a:lnTo>
                <a:lnTo>
                  <a:pt x="0" y="33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5164042"/>
            <a:ext cx="10795000" cy="5075107"/>
            <a:chOff x="0" y="0"/>
            <a:chExt cx="14393333" cy="67668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93334" cy="6766809"/>
            </a:xfrm>
            <a:custGeom>
              <a:avLst/>
              <a:gdLst/>
              <a:ahLst/>
              <a:cxnLst/>
              <a:rect r="r" b="b" t="t" l="l"/>
              <a:pathLst>
                <a:path h="6766809" w="14393334">
                  <a:moveTo>
                    <a:pt x="0" y="0"/>
                  </a:moveTo>
                  <a:lnTo>
                    <a:pt x="14393334" y="0"/>
                  </a:lnTo>
                  <a:lnTo>
                    <a:pt x="14393334" y="6766809"/>
                  </a:lnTo>
                  <a:lnTo>
                    <a:pt x="0" y="6766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4393333" cy="677633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6080"/>
                </a:lnSpc>
              </a:pPr>
              <a:r>
                <a:rPr lang="en-US" sz="13400" spc="-1500">
                  <a:solidFill>
                    <a:srgbClr val="F6F6F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Smart Validator</a:t>
              </a:r>
            </a:p>
            <a:p>
              <a:pPr algn="l">
                <a:lnSpc>
                  <a:spcPts val="5640"/>
                </a:lnSpc>
              </a:pPr>
              <a:r>
                <a:rPr lang="en-US" sz="4700" spc="-91">
                  <a:solidFill>
                    <a:srgbClr val="40C1B9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en-US" sz="4700" spc="-91">
                  <a:solidFill>
                    <a:srgbClr val="40C1B9"/>
                  </a:solidFill>
                  <a:latin typeface="Arial"/>
                  <a:ea typeface="Arial"/>
                  <a:cs typeface="Arial"/>
                  <a:sym typeface="Arial"/>
                </a:rPr>
                <a:t>Termsheet Validation Using AI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73866" y="4088841"/>
            <a:ext cx="9134475" cy="4368800"/>
            <a:chOff x="0" y="0"/>
            <a:chExt cx="12179300" cy="5825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79300" cy="5825067"/>
            </a:xfrm>
            <a:custGeom>
              <a:avLst/>
              <a:gdLst/>
              <a:ahLst/>
              <a:cxnLst/>
              <a:rect r="r" b="b" t="t" l="l"/>
              <a:pathLst>
                <a:path h="5825067" w="12179300">
                  <a:moveTo>
                    <a:pt x="0" y="0"/>
                  </a:moveTo>
                  <a:lnTo>
                    <a:pt x="12179300" y="0"/>
                  </a:lnTo>
                  <a:lnTo>
                    <a:pt x="12179300" y="5825067"/>
                  </a:lnTo>
                  <a:lnTo>
                    <a:pt x="0" y="5825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2179300" cy="58345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885191" indent="-442595" lvl="1">
                <a:lnSpc>
                  <a:spcPts val="4920"/>
                </a:lnSpc>
                <a:buAutoNum type="arabicPeriod" startAt="1"/>
              </a:pPr>
              <a:r>
                <a:rPr lang="en-US" sz="4100">
                  <a:solidFill>
                    <a:srgbClr val="FFFFFF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AI-powered drafting assistance</a:t>
              </a:r>
            </a:p>
            <a:p>
              <a:pPr algn="l" marL="885191" indent="-442595" lvl="1">
                <a:lnSpc>
                  <a:spcPts val="4920"/>
                </a:lnSpc>
                <a:buAutoNum type="arabicPeriod" startAt="1"/>
              </a:pPr>
              <a:r>
                <a:rPr lang="en-US" sz="4100">
                  <a:solidFill>
                    <a:srgbClr val="FFFFFF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Predictive risk analysis</a:t>
              </a:r>
            </a:p>
            <a:p>
              <a:pPr algn="l" marL="885191" indent="-442595" lvl="1">
                <a:lnSpc>
                  <a:spcPts val="4920"/>
                </a:lnSpc>
                <a:buAutoNum type="arabicPeriod" startAt="1"/>
              </a:pPr>
              <a:r>
                <a:rPr lang="en-US" sz="4100">
                  <a:solidFill>
                    <a:srgbClr val="FFFFFF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Real-time collaboration</a:t>
              </a:r>
            </a:p>
            <a:p>
              <a:pPr algn="l" marL="885191" indent="-442595" lvl="1">
                <a:lnSpc>
                  <a:spcPts val="4920"/>
                </a:lnSpc>
                <a:buAutoNum type="arabicPeriod" startAt="1"/>
              </a:pPr>
              <a:r>
                <a:rPr lang="en-US" sz="4100">
                  <a:solidFill>
                    <a:srgbClr val="FFFFFF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Wider industry adoption</a:t>
              </a:r>
            </a:p>
            <a:p>
              <a:pPr algn="l" marL="885191" indent="-442595" lvl="1">
                <a:lnSpc>
                  <a:spcPts val="4920"/>
                </a:lnSpc>
                <a:buAutoNum type="arabicPeriod" startAt="1"/>
              </a:pPr>
              <a:r>
                <a:rPr lang="en-US" sz="4100">
                  <a:solidFill>
                    <a:srgbClr val="FFFFFF"/>
                  </a:solidFill>
                  <a:latin typeface="DejaVu Sans Light"/>
                  <a:ea typeface="DejaVu Sans Light"/>
                  <a:cs typeface="DejaVu Sans Light"/>
                  <a:sym typeface="DejaVu Sans Light"/>
                </a:rPr>
                <a:t>Automated compliance checks</a:t>
              </a:r>
            </a:p>
            <a:p>
              <a:pPr algn="l">
                <a:lnSpc>
                  <a:spcPts val="49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3075" y="6273241"/>
            <a:ext cx="1812925" cy="596900"/>
            <a:chOff x="0" y="0"/>
            <a:chExt cx="2417233" cy="7958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6556" cy="795274"/>
            </a:xfrm>
            <a:custGeom>
              <a:avLst/>
              <a:gdLst/>
              <a:ahLst/>
              <a:cxnLst/>
              <a:rect r="r" b="b" t="t" l="l"/>
              <a:pathLst>
                <a:path h="795274" w="2416556">
                  <a:moveTo>
                    <a:pt x="2416556" y="795274"/>
                  </a:moveTo>
                  <a:lnTo>
                    <a:pt x="0" y="776986"/>
                  </a:lnTo>
                  <a:lnTo>
                    <a:pt x="31242" y="651256"/>
                  </a:lnTo>
                  <a:lnTo>
                    <a:pt x="173863" y="390652"/>
                  </a:lnTo>
                  <a:lnTo>
                    <a:pt x="501523" y="169672"/>
                  </a:lnTo>
                  <a:lnTo>
                    <a:pt x="1087755" y="163068"/>
                  </a:lnTo>
                  <a:lnTo>
                    <a:pt x="1160526" y="99314"/>
                  </a:lnTo>
                  <a:lnTo>
                    <a:pt x="1347851" y="0"/>
                  </a:lnTo>
                  <a:lnTo>
                    <a:pt x="1603248" y="3429"/>
                  </a:lnTo>
                  <a:lnTo>
                    <a:pt x="1880362" y="247650"/>
                  </a:lnTo>
                  <a:lnTo>
                    <a:pt x="1988439" y="262890"/>
                  </a:lnTo>
                  <a:lnTo>
                    <a:pt x="2213229" y="333883"/>
                  </a:lnTo>
                  <a:lnTo>
                    <a:pt x="2405634" y="498729"/>
                  </a:lnTo>
                  <a:lnTo>
                    <a:pt x="2416556" y="795274"/>
                  </a:lnTo>
                  <a:close/>
                </a:path>
              </a:pathLst>
            </a:custGeom>
            <a:solidFill>
              <a:srgbClr val="2B617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84185" y="6527901"/>
            <a:ext cx="1172210" cy="323850"/>
          </a:xfrm>
          <a:custGeom>
            <a:avLst/>
            <a:gdLst/>
            <a:ahLst/>
            <a:cxnLst/>
            <a:rect r="r" b="b" t="t" l="l"/>
            <a:pathLst>
              <a:path h="323850" w="1172210">
                <a:moveTo>
                  <a:pt x="0" y="0"/>
                </a:moveTo>
                <a:lnTo>
                  <a:pt x="1172210" y="0"/>
                </a:lnTo>
                <a:lnTo>
                  <a:pt x="117221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95710" y="5325554"/>
            <a:ext cx="274405" cy="511895"/>
          </a:xfrm>
          <a:custGeom>
            <a:avLst/>
            <a:gdLst/>
            <a:ahLst/>
            <a:cxnLst/>
            <a:rect r="r" b="b" t="t" l="l"/>
            <a:pathLst>
              <a:path h="511895" w="274405">
                <a:moveTo>
                  <a:pt x="0" y="0"/>
                </a:moveTo>
                <a:lnTo>
                  <a:pt x="274406" y="0"/>
                </a:lnTo>
                <a:lnTo>
                  <a:pt x="274406" y="511895"/>
                </a:lnTo>
                <a:lnTo>
                  <a:pt x="0" y="51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64211" y="6851751"/>
            <a:ext cx="462999" cy="331555"/>
          </a:xfrm>
          <a:custGeom>
            <a:avLst/>
            <a:gdLst/>
            <a:ahLst/>
            <a:cxnLst/>
            <a:rect r="r" b="b" t="t" l="l"/>
            <a:pathLst>
              <a:path h="331555" w="462999">
                <a:moveTo>
                  <a:pt x="0" y="0"/>
                </a:moveTo>
                <a:lnTo>
                  <a:pt x="462999" y="0"/>
                </a:lnTo>
                <a:lnTo>
                  <a:pt x="462999" y="331555"/>
                </a:lnTo>
                <a:lnTo>
                  <a:pt x="0" y="331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99868" y="3531160"/>
            <a:ext cx="610320" cy="472524"/>
          </a:xfrm>
          <a:custGeom>
            <a:avLst/>
            <a:gdLst/>
            <a:ahLst/>
            <a:cxnLst/>
            <a:rect r="r" b="b" t="t" l="l"/>
            <a:pathLst>
              <a:path h="472524" w="610320">
                <a:moveTo>
                  <a:pt x="0" y="0"/>
                </a:moveTo>
                <a:lnTo>
                  <a:pt x="610320" y="0"/>
                </a:lnTo>
                <a:lnTo>
                  <a:pt x="610320" y="472524"/>
                </a:lnTo>
                <a:lnTo>
                  <a:pt x="0" y="472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97353" y="9679657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509123" y="9681243"/>
            <a:ext cx="2158877" cy="268663"/>
            <a:chOff x="0" y="0"/>
            <a:chExt cx="2878503" cy="3582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78503" cy="358217"/>
            </a:xfrm>
            <a:custGeom>
              <a:avLst/>
              <a:gdLst/>
              <a:ahLst/>
              <a:cxnLst/>
              <a:rect r="r" b="b" t="t" l="l"/>
              <a:pathLst>
                <a:path h="358217" w="2878503">
                  <a:moveTo>
                    <a:pt x="0" y="0"/>
                  </a:moveTo>
                  <a:lnTo>
                    <a:pt x="2878503" y="0"/>
                  </a:lnTo>
                  <a:lnTo>
                    <a:pt x="2878503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878503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03075" y="3780049"/>
            <a:ext cx="5788082" cy="4114800"/>
          </a:xfrm>
          <a:custGeom>
            <a:avLst/>
            <a:gdLst/>
            <a:ahLst/>
            <a:cxnLst/>
            <a:rect r="r" b="b" t="t" l="l"/>
            <a:pathLst>
              <a:path h="4114800" w="5788082">
                <a:moveTo>
                  <a:pt x="0" y="0"/>
                </a:moveTo>
                <a:lnTo>
                  <a:pt x="5788082" y="0"/>
                </a:lnTo>
                <a:lnTo>
                  <a:pt x="5788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03075" y="1019175"/>
            <a:ext cx="1529135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6849" spc="-299" strike="noStrike" u="none">
                <a:solidFill>
                  <a:srgbClr val="40C1B9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Scope &amp; Applications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61613" y="1028700"/>
            <a:ext cx="15291358" cy="1200782"/>
            <a:chOff x="0" y="0"/>
            <a:chExt cx="20388477" cy="1601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88478" cy="1601043"/>
            </a:xfrm>
            <a:custGeom>
              <a:avLst/>
              <a:gdLst/>
              <a:ahLst/>
              <a:cxnLst/>
              <a:rect r="r" b="b" t="t" l="l"/>
              <a:pathLst>
                <a:path h="1601043" w="20388478">
                  <a:moveTo>
                    <a:pt x="0" y="0"/>
                  </a:moveTo>
                  <a:lnTo>
                    <a:pt x="20388478" y="0"/>
                  </a:lnTo>
                  <a:lnTo>
                    <a:pt x="20388478" y="1601043"/>
                  </a:lnTo>
                  <a:lnTo>
                    <a:pt x="0" y="1601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0388477" cy="16105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285">
                  <a:solidFill>
                    <a:srgbClr val="40C1B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Our Learnings and Challenges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03723" y="8840349"/>
            <a:ext cx="11116158" cy="541807"/>
            <a:chOff x="0" y="0"/>
            <a:chExt cx="14335760" cy="6987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35761" cy="698732"/>
            </a:xfrm>
            <a:custGeom>
              <a:avLst/>
              <a:gdLst/>
              <a:ahLst/>
              <a:cxnLst/>
              <a:rect r="r" b="b" t="t" l="l"/>
              <a:pathLst>
                <a:path h="698732" w="14335761">
                  <a:moveTo>
                    <a:pt x="0" y="0"/>
                  </a:moveTo>
                  <a:lnTo>
                    <a:pt x="14335761" y="0"/>
                  </a:lnTo>
                  <a:lnTo>
                    <a:pt x="14335761" y="698732"/>
                  </a:lnTo>
                  <a:lnTo>
                    <a:pt x="0" y="698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4335760" cy="7082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039"/>
                </a:lnSpc>
              </a:pPr>
              <a:r>
                <a:rPr lang="en-US" sz="1700">
                  <a:solidFill>
                    <a:srgbClr val="FFFFFF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Our five Values – </a:t>
              </a:r>
              <a:r>
                <a:rPr lang="en-US" sz="1700">
                  <a:solidFill>
                    <a:srgbClr val="12B9F1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Respect, Integrity, Service, Excellence and Stewardship </a:t>
              </a:r>
              <a:r>
                <a:rPr lang="en-US" sz="1700">
                  <a:solidFill>
                    <a:srgbClr val="FFFFFF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– are our moral compass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69799" y="3358681"/>
            <a:ext cx="13216650" cy="2580435"/>
            <a:chOff x="0" y="0"/>
            <a:chExt cx="17458815" cy="34086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58815" cy="3408680"/>
            </a:xfrm>
            <a:custGeom>
              <a:avLst/>
              <a:gdLst/>
              <a:ahLst/>
              <a:cxnLst/>
              <a:rect r="r" b="b" t="t" l="l"/>
              <a:pathLst>
                <a:path h="3408680" w="17458815">
                  <a:moveTo>
                    <a:pt x="0" y="0"/>
                  </a:moveTo>
                  <a:lnTo>
                    <a:pt x="17458815" y="0"/>
                  </a:lnTo>
                  <a:lnTo>
                    <a:pt x="17458815" y="3408680"/>
                  </a:lnTo>
                  <a:lnTo>
                    <a:pt x="0" y="3408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7458815" cy="34182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539"/>
                </a:lnSpc>
              </a:pPr>
              <a:r>
                <a:rPr lang="en-US" sz="2949">
                  <a:solidFill>
                    <a:srgbClr val="FFFFFF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Bridging technical gaps through domain exploration</a:t>
              </a:r>
            </a:p>
            <a:p>
              <a:pPr algn="just">
                <a:lnSpc>
                  <a:spcPts val="3539"/>
                </a:lnSpc>
              </a:pPr>
            </a:p>
            <a:p>
              <a:pPr algn="just">
                <a:lnSpc>
                  <a:spcPts val="7374"/>
                </a:lnSpc>
              </a:pPr>
              <a:r>
                <a:rPr lang="en-US" sz="2949">
                  <a:solidFill>
                    <a:srgbClr val="FFFFFF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Collaborative problem-solving enhanced team collaboration</a:t>
              </a:r>
            </a:p>
            <a:p>
              <a:pPr algn="just">
                <a:lnSpc>
                  <a:spcPts val="7374"/>
                </a:lnSpc>
              </a:pPr>
              <a:r>
                <a:rPr lang="en-US" sz="2949">
                  <a:solidFill>
                    <a:srgbClr val="FFFFFF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Security-first mindset in AI deployment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028203" y="8667782"/>
            <a:ext cx="714374" cy="714374"/>
          </a:xfrm>
          <a:custGeom>
            <a:avLst/>
            <a:gdLst/>
            <a:ahLst/>
            <a:cxnLst/>
            <a:rect r="r" b="b" t="t" l="l"/>
            <a:pathLst>
              <a:path h="714374" w="714374">
                <a:moveTo>
                  <a:pt x="0" y="0"/>
                </a:moveTo>
                <a:lnTo>
                  <a:pt x="714374" y="0"/>
                </a:lnTo>
                <a:lnTo>
                  <a:pt x="714374" y="714374"/>
                </a:lnTo>
                <a:lnTo>
                  <a:pt x="0" y="714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4729" y="3358681"/>
            <a:ext cx="253767" cy="253767"/>
          </a:xfrm>
          <a:custGeom>
            <a:avLst/>
            <a:gdLst/>
            <a:ahLst/>
            <a:cxnLst/>
            <a:rect r="r" b="b" t="t" l="l"/>
            <a:pathLst>
              <a:path h="253767" w="253767">
                <a:moveTo>
                  <a:pt x="0" y="0"/>
                </a:moveTo>
                <a:lnTo>
                  <a:pt x="253767" y="0"/>
                </a:lnTo>
                <a:lnTo>
                  <a:pt x="253767" y="253767"/>
                </a:lnTo>
                <a:lnTo>
                  <a:pt x="0" y="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4729" y="4522015"/>
            <a:ext cx="253767" cy="253767"/>
          </a:xfrm>
          <a:custGeom>
            <a:avLst/>
            <a:gdLst/>
            <a:ahLst/>
            <a:cxnLst/>
            <a:rect r="r" b="b" t="t" l="l"/>
            <a:pathLst>
              <a:path h="253767" w="253767">
                <a:moveTo>
                  <a:pt x="0" y="0"/>
                </a:moveTo>
                <a:lnTo>
                  <a:pt x="253767" y="0"/>
                </a:lnTo>
                <a:lnTo>
                  <a:pt x="253767" y="253767"/>
                </a:lnTo>
                <a:lnTo>
                  <a:pt x="0" y="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729" y="5530311"/>
            <a:ext cx="253767" cy="253767"/>
          </a:xfrm>
          <a:custGeom>
            <a:avLst/>
            <a:gdLst/>
            <a:ahLst/>
            <a:cxnLst/>
            <a:rect r="r" b="b" t="t" l="l"/>
            <a:pathLst>
              <a:path h="253767" w="253767">
                <a:moveTo>
                  <a:pt x="0" y="0"/>
                </a:moveTo>
                <a:lnTo>
                  <a:pt x="253767" y="0"/>
                </a:lnTo>
                <a:lnTo>
                  <a:pt x="253767" y="253767"/>
                </a:lnTo>
                <a:lnTo>
                  <a:pt x="0" y="253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87934" y="5143500"/>
            <a:ext cx="4171366" cy="3314494"/>
          </a:xfrm>
          <a:custGeom>
            <a:avLst/>
            <a:gdLst/>
            <a:ahLst/>
            <a:cxnLst/>
            <a:rect r="r" b="b" t="t" l="l"/>
            <a:pathLst>
              <a:path h="3314494" w="4171366">
                <a:moveTo>
                  <a:pt x="0" y="0"/>
                </a:moveTo>
                <a:lnTo>
                  <a:pt x="4171366" y="0"/>
                </a:lnTo>
                <a:lnTo>
                  <a:pt x="4171366" y="3314494"/>
                </a:lnTo>
                <a:lnTo>
                  <a:pt x="0" y="3314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38981"/>
            <a:ext cx="15291358" cy="1200782"/>
            <a:chOff x="0" y="0"/>
            <a:chExt cx="20388477" cy="1601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88478" cy="1601043"/>
            </a:xfrm>
            <a:custGeom>
              <a:avLst/>
              <a:gdLst/>
              <a:ahLst/>
              <a:cxnLst/>
              <a:rect r="r" b="b" t="t" l="l"/>
              <a:pathLst>
                <a:path h="1601043" w="20388478">
                  <a:moveTo>
                    <a:pt x="0" y="0"/>
                  </a:moveTo>
                  <a:lnTo>
                    <a:pt x="20388478" y="0"/>
                  </a:lnTo>
                  <a:lnTo>
                    <a:pt x="20388478" y="1601043"/>
                  </a:lnTo>
                  <a:lnTo>
                    <a:pt x="0" y="1601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0388477" cy="16105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3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Problem Statement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97353" y="9679657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09123" y="9681243"/>
            <a:ext cx="2158877" cy="268663"/>
            <a:chOff x="0" y="0"/>
            <a:chExt cx="2878503" cy="358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8503" cy="358217"/>
            </a:xfrm>
            <a:custGeom>
              <a:avLst/>
              <a:gdLst/>
              <a:ahLst/>
              <a:cxnLst/>
              <a:rect r="r" b="b" t="t" l="l"/>
              <a:pathLst>
                <a:path h="358217" w="2878503">
                  <a:moveTo>
                    <a:pt x="0" y="0"/>
                  </a:moveTo>
                  <a:lnTo>
                    <a:pt x="2878503" y="0"/>
                  </a:lnTo>
                  <a:lnTo>
                    <a:pt x="2878503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878503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4710155" y="4824455"/>
            <a:ext cx="5734966" cy="3132725"/>
          </a:xfrm>
          <a:custGeom>
            <a:avLst/>
            <a:gdLst/>
            <a:ahLst/>
            <a:cxnLst/>
            <a:rect r="r" b="b" t="t" l="l"/>
            <a:pathLst>
              <a:path h="3132725" w="5734966">
                <a:moveTo>
                  <a:pt x="0" y="0"/>
                </a:moveTo>
                <a:lnTo>
                  <a:pt x="5734965" y="0"/>
                </a:lnTo>
                <a:lnTo>
                  <a:pt x="5734965" y="3132725"/>
                </a:lnTo>
                <a:lnTo>
                  <a:pt x="0" y="313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825455" y="4824455"/>
            <a:ext cx="5734966" cy="3132725"/>
          </a:xfrm>
          <a:custGeom>
            <a:avLst/>
            <a:gdLst/>
            <a:ahLst/>
            <a:cxnLst/>
            <a:rect r="r" b="b" t="t" l="l"/>
            <a:pathLst>
              <a:path h="3132725" w="5734966">
                <a:moveTo>
                  <a:pt x="0" y="0"/>
                </a:moveTo>
                <a:lnTo>
                  <a:pt x="5734965" y="0"/>
                </a:lnTo>
                <a:lnTo>
                  <a:pt x="5734965" y="3132725"/>
                </a:lnTo>
                <a:lnTo>
                  <a:pt x="0" y="313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8814430" y="4824455"/>
            <a:ext cx="5734966" cy="3132725"/>
          </a:xfrm>
          <a:custGeom>
            <a:avLst/>
            <a:gdLst/>
            <a:ahLst/>
            <a:cxnLst/>
            <a:rect r="r" b="b" t="t" l="l"/>
            <a:pathLst>
              <a:path h="3132725" w="5734966">
                <a:moveTo>
                  <a:pt x="0" y="0"/>
                </a:moveTo>
                <a:lnTo>
                  <a:pt x="5734965" y="0"/>
                </a:lnTo>
                <a:lnTo>
                  <a:pt x="5734965" y="3132725"/>
                </a:lnTo>
                <a:lnTo>
                  <a:pt x="0" y="3132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9051" y="2674932"/>
            <a:ext cx="2200072" cy="1696806"/>
          </a:xfrm>
          <a:custGeom>
            <a:avLst/>
            <a:gdLst/>
            <a:ahLst/>
            <a:cxnLst/>
            <a:rect r="r" b="b" t="t" l="l"/>
            <a:pathLst>
              <a:path h="1696806" w="2200072">
                <a:moveTo>
                  <a:pt x="0" y="0"/>
                </a:moveTo>
                <a:lnTo>
                  <a:pt x="2200072" y="0"/>
                </a:lnTo>
                <a:lnTo>
                  <a:pt x="2200072" y="1696805"/>
                </a:lnTo>
                <a:lnTo>
                  <a:pt x="0" y="169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20350" y="2180749"/>
            <a:ext cx="2252944" cy="2190988"/>
          </a:xfrm>
          <a:custGeom>
            <a:avLst/>
            <a:gdLst/>
            <a:ahLst/>
            <a:cxnLst/>
            <a:rect r="r" b="b" t="t" l="l"/>
            <a:pathLst>
              <a:path h="2190988" w="2252944">
                <a:moveTo>
                  <a:pt x="0" y="0"/>
                </a:moveTo>
                <a:lnTo>
                  <a:pt x="2252944" y="0"/>
                </a:lnTo>
                <a:lnTo>
                  <a:pt x="2252944" y="2190988"/>
                </a:lnTo>
                <a:lnTo>
                  <a:pt x="0" y="2190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58000" y="2674932"/>
            <a:ext cx="1334602" cy="1334602"/>
          </a:xfrm>
          <a:custGeom>
            <a:avLst/>
            <a:gdLst/>
            <a:ahLst/>
            <a:cxnLst/>
            <a:rect r="r" b="b" t="t" l="l"/>
            <a:pathLst>
              <a:path h="1334602" w="1334602">
                <a:moveTo>
                  <a:pt x="0" y="0"/>
                </a:moveTo>
                <a:lnTo>
                  <a:pt x="1334602" y="0"/>
                </a:lnTo>
                <a:lnTo>
                  <a:pt x="1334602" y="1334602"/>
                </a:lnTo>
                <a:lnTo>
                  <a:pt x="0" y="1334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03400" y="2911964"/>
            <a:ext cx="3132725" cy="6346336"/>
            <a:chOff x="0" y="0"/>
            <a:chExt cx="4176967" cy="8461781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-1734827" y="2549987"/>
              <a:ext cx="7646621" cy="4176967"/>
            </a:xfrm>
            <a:custGeom>
              <a:avLst/>
              <a:gdLst/>
              <a:ahLst/>
              <a:cxnLst/>
              <a:rect r="r" b="b" t="t" l="l"/>
              <a:pathLst>
                <a:path h="4176967" w="7646621">
                  <a:moveTo>
                    <a:pt x="0" y="0"/>
                  </a:moveTo>
                  <a:lnTo>
                    <a:pt x="7646621" y="0"/>
                  </a:lnTo>
                  <a:lnTo>
                    <a:pt x="7646621" y="4176967"/>
                  </a:lnTo>
                  <a:lnTo>
                    <a:pt x="0" y="4176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2719650" y="2644962"/>
              <a:ext cx="1144617" cy="1286086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399502" y="6270388"/>
              <a:ext cx="1688982" cy="1663647"/>
            </a:xfrm>
            <a:prstGeom prst="rect">
              <a:avLst/>
            </a:prstGeom>
          </p:spPr>
        </p:pic>
        <p:sp>
          <p:nvSpPr>
            <p:cNvPr name="Freeform 19" id="19"/>
            <p:cNvSpPr/>
            <p:nvPr/>
          </p:nvSpPr>
          <p:spPr>
            <a:xfrm flipH="false" flipV="false" rot="0">
              <a:off x="999271" y="0"/>
              <a:ext cx="1886679" cy="1937539"/>
            </a:xfrm>
            <a:custGeom>
              <a:avLst/>
              <a:gdLst/>
              <a:ahLst/>
              <a:cxnLst/>
              <a:rect r="r" b="b" t="t" l="l"/>
              <a:pathLst>
                <a:path h="1937539" w="1886679">
                  <a:moveTo>
                    <a:pt x="0" y="0"/>
                  </a:moveTo>
                  <a:lnTo>
                    <a:pt x="1886678" y="0"/>
                  </a:lnTo>
                  <a:lnTo>
                    <a:pt x="1886678" y="1937539"/>
                  </a:lnTo>
                  <a:lnTo>
                    <a:pt x="0" y="193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655862" y="4222835"/>
              <a:ext cx="2573496" cy="1390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4"/>
                </a:lnSpc>
              </a:pPr>
              <a:r>
                <a:rPr lang="en-US" sz="3096" b="true">
                  <a:solidFill>
                    <a:srgbClr val="03AFE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Manual </a:t>
              </a:r>
            </a:p>
            <a:p>
              <a:pPr algn="ctr">
                <a:lnSpc>
                  <a:spcPts val="4334"/>
                </a:lnSpc>
              </a:pPr>
              <a:r>
                <a:rPr lang="en-US" sz="3096" b="true">
                  <a:solidFill>
                    <a:srgbClr val="03AFE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validation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128274" y="5531345"/>
            <a:ext cx="2898726" cy="1607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tru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versions of Termsheet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39375" y="5392041"/>
            <a:ext cx="3008900" cy="163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8"/>
              </a:lnSpc>
            </a:pPr>
            <a:r>
              <a:rPr lang="en-US" sz="3127" b="tru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Formats of Termsheet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92006" y="5382516"/>
            <a:ext cx="3001863" cy="219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b="true" sz="3156" strike="noStrike" u="non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Economic vs. </a:t>
            </a:r>
          </a:p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b="true" sz="3156" strike="noStrike" u="non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Non-Economic</a:t>
            </a:r>
            <a:r>
              <a:rPr lang="en-US" b="true" sz="3156" strike="noStrike" u="non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b="true" sz="3156" strike="noStrike" u="non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Changes in </a:t>
            </a:r>
          </a:p>
          <a:p>
            <a:pPr algn="ctr" marL="0" indent="0" lvl="0">
              <a:lnSpc>
                <a:spcPts val="4418"/>
              </a:lnSpc>
              <a:spcBef>
                <a:spcPct val="0"/>
              </a:spcBef>
            </a:pPr>
            <a:r>
              <a:rPr lang="en-US" b="true" sz="3156" strike="noStrike" u="none">
                <a:solidFill>
                  <a:srgbClr val="03AF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Term Sheets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36478" y="1853843"/>
            <a:ext cx="1125855" cy="161925"/>
            <a:chOff x="0" y="0"/>
            <a:chExt cx="1501140" cy="215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378" cy="215646"/>
            </a:xfrm>
            <a:custGeom>
              <a:avLst/>
              <a:gdLst/>
              <a:ahLst/>
              <a:cxnLst/>
              <a:rect r="r" b="b" t="t" l="l"/>
              <a:pathLst>
                <a:path h="215646" w="1500378">
                  <a:moveTo>
                    <a:pt x="1500378" y="0"/>
                  </a:moveTo>
                  <a:lnTo>
                    <a:pt x="0" y="0"/>
                  </a:lnTo>
                  <a:lnTo>
                    <a:pt x="0" y="7112"/>
                  </a:lnTo>
                  <a:lnTo>
                    <a:pt x="497967" y="7112"/>
                  </a:lnTo>
                  <a:lnTo>
                    <a:pt x="497967" y="215646"/>
                  </a:lnTo>
                  <a:lnTo>
                    <a:pt x="504317" y="215646"/>
                  </a:lnTo>
                  <a:lnTo>
                    <a:pt x="504317" y="7112"/>
                  </a:lnTo>
                  <a:lnTo>
                    <a:pt x="996061" y="7112"/>
                  </a:lnTo>
                  <a:lnTo>
                    <a:pt x="996061" y="215646"/>
                  </a:lnTo>
                  <a:lnTo>
                    <a:pt x="1002411" y="215646"/>
                  </a:lnTo>
                  <a:lnTo>
                    <a:pt x="1002411" y="7112"/>
                  </a:lnTo>
                  <a:lnTo>
                    <a:pt x="1500378" y="7112"/>
                  </a:lnTo>
                  <a:lnTo>
                    <a:pt x="1500378" y="0"/>
                  </a:lnTo>
                  <a:close/>
                </a:path>
              </a:pathLst>
            </a:custGeom>
            <a:solidFill>
              <a:srgbClr val="A82F2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38865" y="1859152"/>
            <a:ext cx="1120775" cy="622300"/>
            <a:chOff x="0" y="0"/>
            <a:chExt cx="1494367" cy="8297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4028" cy="829183"/>
            </a:xfrm>
            <a:custGeom>
              <a:avLst/>
              <a:gdLst/>
              <a:ahLst/>
              <a:cxnLst/>
              <a:rect r="r" b="b" t="t" l="l"/>
              <a:pathLst>
                <a:path h="829183" w="1494028">
                  <a:moveTo>
                    <a:pt x="1494028" y="0"/>
                  </a:moveTo>
                  <a:lnTo>
                    <a:pt x="996061" y="0"/>
                  </a:lnTo>
                  <a:lnTo>
                    <a:pt x="497967" y="0"/>
                  </a:lnTo>
                  <a:lnTo>
                    <a:pt x="0" y="0"/>
                  </a:lnTo>
                  <a:lnTo>
                    <a:pt x="0" y="829183"/>
                  </a:lnTo>
                  <a:lnTo>
                    <a:pt x="497967" y="829183"/>
                  </a:lnTo>
                  <a:lnTo>
                    <a:pt x="996061" y="829183"/>
                  </a:lnTo>
                  <a:lnTo>
                    <a:pt x="1494028" y="829183"/>
                  </a:lnTo>
                  <a:lnTo>
                    <a:pt x="149402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33001" y="1853284"/>
            <a:ext cx="1132356" cy="633881"/>
            <a:chOff x="0" y="0"/>
            <a:chExt cx="1509808" cy="845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937" y="7874"/>
              <a:ext cx="7747" cy="829056"/>
            </a:xfrm>
            <a:custGeom>
              <a:avLst/>
              <a:gdLst/>
              <a:ahLst/>
              <a:cxnLst/>
              <a:rect r="r" b="b" t="t" l="l"/>
              <a:pathLst>
                <a:path h="829056" w="7747">
                  <a:moveTo>
                    <a:pt x="7747" y="0"/>
                  </a:moveTo>
                  <a:lnTo>
                    <a:pt x="7747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01904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99871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97965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937" y="0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937" y="209296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37" y="418465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937" y="627761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937" y="836930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406153" y="1735871"/>
            <a:ext cx="1562099" cy="914399"/>
          </a:xfrm>
          <a:custGeom>
            <a:avLst/>
            <a:gdLst/>
            <a:ahLst/>
            <a:cxnLst/>
            <a:rect r="r" b="b" t="t" l="l"/>
            <a:pathLst>
              <a:path h="914399" w="1562099">
                <a:moveTo>
                  <a:pt x="0" y="0"/>
                </a:moveTo>
                <a:lnTo>
                  <a:pt x="1562099" y="0"/>
                </a:lnTo>
                <a:lnTo>
                  <a:pt x="1562099" y="914399"/>
                </a:lnTo>
                <a:lnTo>
                  <a:pt x="0" y="91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" r="0" b="-71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833975" y="1491303"/>
            <a:ext cx="7216073" cy="1320449"/>
            <a:chOff x="0" y="0"/>
            <a:chExt cx="9621431" cy="17605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21431" cy="1760599"/>
            </a:xfrm>
            <a:custGeom>
              <a:avLst/>
              <a:gdLst/>
              <a:ahLst/>
              <a:cxnLst/>
              <a:rect r="r" b="b" t="t" l="l"/>
              <a:pathLst>
                <a:path h="1760599" w="9621431">
                  <a:moveTo>
                    <a:pt x="0" y="0"/>
                  </a:moveTo>
                  <a:lnTo>
                    <a:pt x="9621431" y="0"/>
                  </a:lnTo>
                  <a:lnTo>
                    <a:pt x="9621431" y="1760599"/>
                  </a:lnTo>
                  <a:lnTo>
                    <a:pt x="0" y="176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9621431" cy="17701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8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Objective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61523" y="3610143"/>
            <a:ext cx="8597777" cy="7984237"/>
            <a:chOff x="0" y="0"/>
            <a:chExt cx="11463703" cy="106456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63703" cy="10645649"/>
            </a:xfrm>
            <a:custGeom>
              <a:avLst/>
              <a:gdLst/>
              <a:ahLst/>
              <a:cxnLst/>
              <a:rect r="r" b="b" t="t" l="l"/>
              <a:pathLst>
                <a:path h="10645649" w="11463703">
                  <a:moveTo>
                    <a:pt x="0" y="0"/>
                  </a:moveTo>
                  <a:lnTo>
                    <a:pt x="11463703" y="0"/>
                  </a:lnTo>
                  <a:lnTo>
                    <a:pt x="11463703" y="10645649"/>
                  </a:lnTo>
                  <a:lnTo>
                    <a:pt x="0" y="10645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463703" cy="107027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 spc="184">
                  <a:solidFill>
                    <a:srgbClr val="365B6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Automate the validation of term sheets using AI to reduce manual effort and errors.</a:t>
              </a:r>
            </a:p>
            <a:p>
              <a:pPr algn="just" marL="337820" indent="-168910" lvl="1">
                <a:lnSpc>
                  <a:spcPts val="3359"/>
                </a:lnSpc>
              </a:pPr>
            </a:p>
            <a:p>
              <a:pPr algn="just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 spc="184">
                  <a:solidFill>
                    <a:srgbClr val="365B6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Enable fast and accurate extraction of key trade details from unstructured documents.</a:t>
              </a:r>
            </a:p>
            <a:p>
              <a:pPr algn="just" marL="337820" indent="-168910" lvl="1">
                <a:lnSpc>
                  <a:spcPts val="3359"/>
                </a:lnSpc>
              </a:pPr>
            </a:p>
            <a:p>
              <a:pPr algn="just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 spc="184">
                  <a:solidFill>
                    <a:srgbClr val="365B6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Improve operational efficiency by minimizing processing time and workforce dependency.</a:t>
              </a:r>
            </a:p>
            <a:p>
              <a:pPr algn="just" marL="337820" indent="-168910" lvl="1">
                <a:lnSpc>
                  <a:spcPts val="3359"/>
                </a:lnSpc>
              </a:pPr>
            </a:p>
            <a:p>
              <a:pPr algn="just" marL="337820" indent="-168910" lvl="1">
                <a:lnSpc>
                  <a:spcPts val="3359"/>
                </a:lnSpc>
                <a:buFont typeface="Arial"/>
                <a:buChar char="•"/>
              </a:pPr>
              <a:r>
                <a:rPr lang="en-US" b="true" sz="2799" spc="184">
                  <a:solidFill>
                    <a:srgbClr val="365B6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Provide a scalable, secure, and auditable solution for end-to-end document validation.</a:t>
              </a:r>
            </a:p>
            <a:p>
              <a:pPr algn="just" marL="337820" indent="-168910" lvl="1">
                <a:lnSpc>
                  <a:spcPts val="3359"/>
                </a:lnSpc>
              </a:pPr>
            </a:p>
            <a:p>
              <a:pPr algn="just" marL="337820" indent="-168910" lvl="1">
                <a:lnSpc>
                  <a:spcPts val="3359"/>
                </a:lnSpc>
              </a:pPr>
            </a:p>
            <a:p>
              <a:pPr algn="l" marL="337820" indent="-168910" lvl="1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097353" y="9626057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509123" y="9647757"/>
            <a:ext cx="2256562" cy="302149"/>
            <a:chOff x="0" y="0"/>
            <a:chExt cx="2675303" cy="35821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75303" cy="358217"/>
            </a:xfrm>
            <a:custGeom>
              <a:avLst/>
              <a:gdLst/>
              <a:ahLst/>
              <a:cxnLst/>
              <a:rect r="r" b="b" t="t" l="l"/>
              <a:pathLst>
                <a:path h="358217" w="2675303">
                  <a:moveTo>
                    <a:pt x="0" y="0"/>
                  </a:moveTo>
                  <a:lnTo>
                    <a:pt x="2675303" y="0"/>
                  </a:lnTo>
                  <a:lnTo>
                    <a:pt x="2675303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675303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31045" y="295797"/>
            <a:ext cx="3444548" cy="2428406"/>
          </a:xfrm>
          <a:prstGeom prst="rect">
            <a:avLst/>
          </a:prstGeom>
        </p:spPr>
      </p:pic>
      <p:pic>
        <p:nvPicPr>
          <p:cNvPr name="Picture 28" id="2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748" t="21920" r="9284" b="22628"/>
          <a:stretch>
            <a:fillRect/>
          </a:stretch>
        </p:blipFill>
        <p:spPr>
          <a:xfrm flipH="false" flipV="false" rot="0">
            <a:off x="1565297" y="3610143"/>
            <a:ext cx="4524589" cy="162274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</a:ln>
        </p:spPr>
      </p:pic>
      <p:sp>
        <p:nvSpPr>
          <p:cNvPr name="Freeform 29" id="29"/>
          <p:cNvSpPr/>
          <p:nvPr/>
        </p:nvSpPr>
        <p:spPr>
          <a:xfrm flipH="false" flipV="false" rot="0">
            <a:off x="2260060" y="6191781"/>
            <a:ext cx="3160560" cy="983109"/>
          </a:xfrm>
          <a:custGeom>
            <a:avLst/>
            <a:gdLst/>
            <a:ahLst/>
            <a:cxnLst/>
            <a:rect r="r" b="b" t="t" l="l"/>
            <a:pathLst>
              <a:path h="983109" w="3160560">
                <a:moveTo>
                  <a:pt x="0" y="0"/>
                </a:moveTo>
                <a:lnTo>
                  <a:pt x="3160560" y="0"/>
                </a:lnTo>
                <a:lnTo>
                  <a:pt x="3160560" y="983109"/>
                </a:lnTo>
                <a:lnTo>
                  <a:pt x="0" y="983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3" t="-7743" r="-7294" b="-11626"/>
            </a:stretch>
          </a:blipFill>
        </p:spPr>
      </p:sp>
      <p:pic>
        <p:nvPicPr>
          <p:cNvPr name="Picture 30" id="30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592173" y="7952409"/>
            <a:ext cx="2484220" cy="1863165"/>
          </a:xfrm>
          <a:prstGeom prst="rect">
            <a:avLst/>
          </a:prstGeom>
        </p:spPr>
      </p:pic>
      <p:sp>
        <p:nvSpPr>
          <p:cNvPr name="AutoShape 31" id="31"/>
          <p:cNvSpPr/>
          <p:nvPr/>
        </p:nvSpPr>
        <p:spPr>
          <a:xfrm flipH="true">
            <a:off x="3827592" y="2621846"/>
            <a:ext cx="15162" cy="9882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H="true">
            <a:off x="3834283" y="7174890"/>
            <a:ext cx="6057" cy="777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3834283" y="5369373"/>
            <a:ext cx="6057" cy="82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3572776" y="2621846"/>
            <a:ext cx="561085" cy="379811"/>
          </a:xfrm>
          <a:custGeom>
            <a:avLst/>
            <a:gdLst/>
            <a:ahLst/>
            <a:cxnLst/>
            <a:rect r="r" b="b" t="t" l="l"/>
            <a:pathLst>
              <a:path h="379811" w="561085">
                <a:moveTo>
                  <a:pt x="0" y="0"/>
                </a:moveTo>
                <a:lnTo>
                  <a:pt x="561085" y="0"/>
                </a:lnTo>
                <a:lnTo>
                  <a:pt x="561085" y="379811"/>
                </a:lnTo>
                <a:lnTo>
                  <a:pt x="0" y="3798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847706" y="8229534"/>
            <a:ext cx="1558447" cy="1558447"/>
          </a:xfrm>
          <a:custGeom>
            <a:avLst/>
            <a:gdLst/>
            <a:ahLst/>
            <a:cxnLst/>
            <a:rect r="r" b="b" t="t" l="l"/>
            <a:pathLst>
              <a:path h="1558447" w="1558447">
                <a:moveTo>
                  <a:pt x="0" y="0"/>
                </a:moveTo>
                <a:lnTo>
                  <a:pt x="1558447" y="0"/>
                </a:lnTo>
                <a:lnTo>
                  <a:pt x="1558447" y="1558448"/>
                </a:lnTo>
                <a:lnTo>
                  <a:pt x="0" y="15584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352160" y="4177660"/>
            <a:ext cx="446865" cy="487710"/>
          </a:xfrm>
          <a:custGeom>
            <a:avLst/>
            <a:gdLst/>
            <a:ahLst/>
            <a:cxnLst/>
            <a:rect r="r" b="b" t="t" l="l"/>
            <a:pathLst>
              <a:path h="487710" w="446865">
                <a:moveTo>
                  <a:pt x="0" y="0"/>
                </a:moveTo>
                <a:lnTo>
                  <a:pt x="446865" y="0"/>
                </a:lnTo>
                <a:lnTo>
                  <a:pt x="446865" y="487711"/>
                </a:lnTo>
                <a:lnTo>
                  <a:pt x="0" y="4877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9467" y="692838"/>
            <a:ext cx="8845104" cy="1273128"/>
            <a:chOff x="0" y="0"/>
            <a:chExt cx="11793472" cy="16975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3472" cy="1697505"/>
            </a:xfrm>
            <a:custGeom>
              <a:avLst/>
              <a:gdLst/>
              <a:ahLst/>
              <a:cxnLst/>
              <a:rect r="r" b="b" t="t" l="l"/>
              <a:pathLst>
                <a:path h="1697505" w="11793472">
                  <a:moveTo>
                    <a:pt x="0" y="0"/>
                  </a:moveTo>
                  <a:lnTo>
                    <a:pt x="11793472" y="0"/>
                  </a:lnTo>
                  <a:lnTo>
                    <a:pt x="11793472" y="1697505"/>
                  </a:lnTo>
                  <a:lnTo>
                    <a:pt x="0" y="1697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1793472" cy="17070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8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Architecture Overview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7839" y="9521300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4674" y="9550283"/>
            <a:ext cx="2451579" cy="589731"/>
            <a:chOff x="0" y="0"/>
            <a:chExt cx="2690361" cy="6471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90361" cy="647171"/>
            </a:xfrm>
            <a:custGeom>
              <a:avLst/>
              <a:gdLst/>
              <a:ahLst/>
              <a:cxnLst/>
              <a:rect r="r" b="b" t="t" l="l"/>
              <a:pathLst>
                <a:path h="647171" w="2690361">
                  <a:moveTo>
                    <a:pt x="0" y="0"/>
                  </a:moveTo>
                  <a:lnTo>
                    <a:pt x="2690361" y="0"/>
                  </a:lnTo>
                  <a:lnTo>
                    <a:pt x="2690361" y="647171"/>
                  </a:lnTo>
                  <a:lnTo>
                    <a:pt x="0" y="647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690361" cy="6566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16904" y="3732487"/>
            <a:ext cx="740959" cy="72243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04842" y="6568102"/>
            <a:ext cx="740904" cy="689040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788630" y="5635354"/>
            <a:ext cx="766938" cy="766938"/>
          </a:xfrm>
          <a:custGeom>
            <a:avLst/>
            <a:gdLst/>
            <a:ahLst/>
            <a:cxnLst/>
            <a:rect r="r" b="b" t="t" l="l"/>
            <a:pathLst>
              <a:path h="766938" w="766938">
                <a:moveTo>
                  <a:pt x="0" y="0"/>
                </a:moveTo>
                <a:lnTo>
                  <a:pt x="766938" y="0"/>
                </a:lnTo>
                <a:lnTo>
                  <a:pt x="766938" y="766938"/>
                </a:lnTo>
                <a:lnTo>
                  <a:pt x="0" y="766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8986" y="4724831"/>
            <a:ext cx="596794" cy="656720"/>
          </a:xfrm>
          <a:custGeom>
            <a:avLst/>
            <a:gdLst/>
            <a:ahLst/>
            <a:cxnLst/>
            <a:rect r="r" b="b" t="t" l="l"/>
            <a:pathLst>
              <a:path h="656720" w="596794">
                <a:moveTo>
                  <a:pt x="0" y="0"/>
                </a:moveTo>
                <a:lnTo>
                  <a:pt x="596794" y="0"/>
                </a:lnTo>
                <a:lnTo>
                  <a:pt x="596794" y="656720"/>
                </a:lnTo>
                <a:lnTo>
                  <a:pt x="0" y="656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457863" y="4093704"/>
            <a:ext cx="135037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457863" y="5079279"/>
            <a:ext cx="1350376" cy="25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555568" y="6018823"/>
            <a:ext cx="125267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457863" y="7050430"/>
            <a:ext cx="1350376" cy="51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3808239" y="4093704"/>
            <a:ext cx="0" cy="29572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3808239" y="5079538"/>
            <a:ext cx="118536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564870" y="5917438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48917" y="4932853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457863" y="3986697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57863" y="6924802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011663" y="4812567"/>
            <a:ext cx="1415484" cy="544749"/>
          </a:xfrm>
          <a:custGeom>
            <a:avLst/>
            <a:gdLst/>
            <a:ahLst/>
            <a:cxnLst/>
            <a:rect r="r" b="b" t="t" l="l"/>
            <a:pathLst>
              <a:path h="544749" w="1415484">
                <a:moveTo>
                  <a:pt x="0" y="0"/>
                </a:moveTo>
                <a:lnTo>
                  <a:pt x="1415484" y="0"/>
                </a:lnTo>
                <a:lnTo>
                  <a:pt x="1415484" y="544750"/>
                </a:lnTo>
                <a:lnTo>
                  <a:pt x="0" y="544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761" t="-7743" r="-17461" b="-11626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9300929">
            <a:off x="2502125" y="2887061"/>
            <a:ext cx="2674999" cy="1143562"/>
          </a:xfrm>
          <a:custGeom>
            <a:avLst/>
            <a:gdLst/>
            <a:ahLst/>
            <a:cxnLst/>
            <a:rect r="r" b="b" t="t" l="l"/>
            <a:pathLst>
              <a:path h="1143562" w="2674999">
                <a:moveTo>
                  <a:pt x="0" y="0"/>
                </a:moveTo>
                <a:lnTo>
                  <a:pt x="2674998" y="0"/>
                </a:lnTo>
                <a:lnTo>
                  <a:pt x="2674998" y="1143562"/>
                </a:lnTo>
                <a:lnTo>
                  <a:pt x="0" y="11435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293468" y="2994983"/>
            <a:ext cx="1228383" cy="737504"/>
          </a:xfrm>
          <a:custGeom>
            <a:avLst/>
            <a:gdLst/>
            <a:ahLst/>
            <a:cxnLst/>
            <a:rect r="r" b="b" t="t" l="l"/>
            <a:pathLst>
              <a:path h="737504" w="1228383">
                <a:moveTo>
                  <a:pt x="0" y="0"/>
                </a:moveTo>
                <a:lnTo>
                  <a:pt x="1228382" y="0"/>
                </a:lnTo>
                <a:lnTo>
                  <a:pt x="1228382" y="737504"/>
                </a:lnTo>
                <a:lnTo>
                  <a:pt x="0" y="737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6448651" y="3511102"/>
            <a:ext cx="1375220" cy="44341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6454432" y="4454922"/>
            <a:ext cx="1369440" cy="617122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28" id="28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3748" t="21920" r="8295" b="16239"/>
          <a:stretch>
            <a:fillRect/>
          </a:stretch>
        </p:blipFill>
        <p:spPr>
          <a:xfrm flipH="false" flipV="false" rot="0">
            <a:off x="7905396" y="3581616"/>
            <a:ext cx="3824686" cy="1512588"/>
          </a:xfrm>
          <a:prstGeom prst="rect">
            <a:avLst/>
          </a:prstGeom>
        </p:spPr>
      </p:pic>
      <p:sp>
        <p:nvSpPr>
          <p:cNvPr name="Freeform 29" id="29"/>
          <p:cNvSpPr/>
          <p:nvPr/>
        </p:nvSpPr>
        <p:spPr>
          <a:xfrm flipH="false" flipV="false" rot="0">
            <a:off x="12963093" y="3993946"/>
            <a:ext cx="2036119" cy="714552"/>
          </a:xfrm>
          <a:custGeom>
            <a:avLst/>
            <a:gdLst/>
            <a:ahLst/>
            <a:cxnLst/>
            <a:rect r="r" b="b" t="t" l="l"/>
            <a:pathLst>
              <a:path h="714552" w="2036119">
                <a:moveTo>
                  <a:pt x="0" y="0"/>
                </a:moveTo>
                <a:lnTo>
                  <a:pt x="2036120" y="0"/>
                </a:lnTo>
                <a:lnTo>
                  <a:pt x="2036120" y="714552"/>
                </a:lnTo>
                <a:lnTo>
                  <a:pt x="0" y="714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254" t="-7743" r="-8230" b="-11626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11758453" y="4335697"/>
            <a:ext cx="1204640" cy="1552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1" id="31"/>
          <p:cNvSpPr/>
          <p:nvPr/>
        </p:nvSpPr>
        <p:spPr>
          <a:xfrm flipH="false" flipV="false" rot="774414">
            <a:off x="13586893" y="4637777"/>
            <a:ext cx="533867" cy="1674877"/>
          </a:xfrm>
          <a:custGeom>
            <a:avLst/>
            <a:gdLst/>
            <a:ahLst/>
            <a:cxnLst/>
            <a:rect r="r" b="b" t="t" l="l"/>
            <a:pathLst>
              <a:path h="1674877" w="533867">
                <a:moveTo>
                  <a:pt x="0" y="0"/>
                </a:moveTo>
                <a:lnTo>
                  <a:pt x="533867" y="0"/>
                </a:lnTo>
                <a:lnTo>
                  <a:pt x="533867" y="1674877"/>
                </a:lnTo>
                <a:lnTo>
                  <a:pt x="0" y="167487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795857">
            <a:off x="11487818" y="4638216"/>
            <a:ext cx="533867" cy="1674877"/>
          </a:xfrm>
          <a:custGeom>
            <a:avLst/>
            <a:gdLst/>
            <a:ahLst/>
            <a:cxnLst/>
            <a:rect r="r" b="b" t="t" l="l"/>
            <a:pathLst>
              <a:path h="1674877" w="533867">
                <a:moveTo>
                  <a:pt x="533867" y="0"/>
                </a:moveTo>
                <a:lnTo>
                  <a:pt x="0" y="0"/>
                </a:lnTo>
                <a:lnTo>
                  <a:pt x="0" y="1674877"/>
                </a:lnTo>
                <a:lnTo>
                  <a:pt x="533867" y="1674877"/>
                </a:lnTo>
                <a:lnTo>
                  <a:pt x="53386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59123" y="4127811"/>
            <a:ext cx="324794" cy="354482"/>
          </a:xfrm>
          <a:custGeom>
            <a:avLst/>
            <a:gdLst/>
            <a:ahLst/>
            <a:cxnLst/>
            <a:rect r="r" b="b" t="t" l="l"/>
            <a:pathLst>
              <a:path h="354482" w="324794">
                <a:moveTo>
                  <a:pt x="0" y="0"/>
                </a:moveTo>
                <a:lnTo>
                  <a:pt x="324794" y="0"/>
                </a:lnTo>
                <a:lnTo>
                  <a:pt x="324794" y="354482"/>
                </a:lnTo>
                <a:lnTo>
                  <a:pt x="0" y="3544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921825" y="4531257"/>
            <a:ext cx="324794" cy="354482"/>
          </a:xfrm>
          <a:custGeom>
            <a:avLst/>
            <a:gdLst/>
            <a:ahLst/>
            <a:cxnLst/>
            <a:rect r="r" b="b" t="t" l="l"/>
            <a:pathLst>
              <a:path h="354482" w="324794">
                <a:moveTo>
                  <a:pt x="0" y="0"/>
                </a:moveTo>
                <a:lnTo>
                  <a:pt x="324794" y="0"/>
                </a:lnTo>
                <a:lnTo>
                  <a:pt x="324794" y="354482"/>
                </a:lnTo>
                <a:lnTo>
                  <a:pt x="0" y="35448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06708" y="5785450"/>
            <a:ext cx="1301719" cy="866235"/>
          </a:xfrm>
          <a:custGeom>
            <a:avLst/>
            <a:gdLst/>
            <a:ahLst/>
            <a:cxnLst/>
            <a:rect r="r" b="b" t="t" l="l"/>
            <a:pathLst>
              <a:path h="866235" w="1301719">
                <a:moveTo>
                  <a:pt x="0" y="0"/>
                </a:moveTo>
                <a:lnTo>
                  <a:pt x="1301719" y="0"/>
                </a:lnTo>
                <a:lnTo>
                  <a:pt x="1301719" y="866235"/>
                </a:lnTo>
                <a:lnTo>
                  <a:pt x="0" y="86623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270064" y="4669305"/>
            <a:ext cx="396616" cy="432869"/>
          </a:xfrm>
          <a:custGeom>
            <a:avLst/>
            <a:gdLst/>
            <a:ahLst/>
            <a:cxnLst/>
            <a:rect r="r" b="b" t="t" l="l"/>
            <a:pathLst>
              <a:path h="432869" w="396616">
                <a:moveTo>
                  <a:pt x="0" y="0"/>
                </a:moveTo>
                <a:lnTo>
                  <a:pt x="396616" y="0"/>
                </a:lnTo>
                <a:lnTo>
                  <a:pt x="396616" y="432869"/>
                </a:lnTo>
                <a:lnTo>
                  <a:pt x="0" y="43286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791541" y="5705500"/>
            <a:ext cx="1739901" cy="1341898"/>
          </a:xfrm>
          <a:custGeom>
            <a:avLst/>
            <a:gdLst/>
            <a:ahLst/>
            <a:cxnLst/>
            <a:rect r="r" b="b" t="t" l="l"/>
            <a:pathLst>
              <a:path h="1341898" w="1739901">
                <a:moveTo>
                  <a:pt x="0" y="0"/>
                </a:moveTo>
                <a:lnTo>
                  <a:pt x="1739901" y="0"/>
                </a:lnTo>
                <a:lnTo>
                  <a:pt x="1739901" y="1341898"/>
                </a:lnTo>
                <a:lnTo>
                  <a:pt x="0" y="134189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1851395" y="6739747"/>
            <a:ext cx="2223397" cy="3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  <a:spcBef>
                <a:spcPct val="0"/>
              </a:spcBef>
            </a:pPr>
            <a:r>
              <a:rPr lang="en-US" sz="178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Validation</a:t>
            </a:r>
          </a:p>
        </p:txBody>
      </p:sp>
      <p:sp>
        <p:nvSpPr>
          <p:cNvPr name="AutoShape 39" id="39"/>
          <p:cNvSpPr/>
          <p:nvPr/>
        </p:nvSpPr>
        <p:spPr>
          <a:xfrm>
            <a:off x="13715780" y="6321009"/>
            <a:ext cx="1868407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5225875" y="7706789"/>
            <a:ext cx="1131331" cy="1131331"/>
          </a:xfrm>
          <a:custGeom>
            <a:avLst/>
            <a:gdLst/>
            <a:ahLst/>
            <a:cxnLst/>
            <a:rect r="r" b="b" t="t" l="l"/>
            <a:pathLst>
              <a:path h="1131331" w="1131331">
                <a:moveTo>
                  <a:pt x="0" y="0"/>
                </a:moveTo>
                <a:lnTo>
                  <a:pt x="1131332" y="0"/>
                </a:lnTo>
                <a:lnTo>
                  <a:pt x="1131332" y="1131331"/>
                </a:lnTo>
                <a:lnTo>
                  <a:pt x="0" y="113133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1" id="41"/>
          <p:cNvSpPr/>
          <p:nvPr/>
        </p:nvSpPr>
        <p:spPr>
          <a:xfrm>
            <a:off x="12963093" y="7047398"/>
            <a:ext cx="219377" cy="8992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2538739" y="4166389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5693645" y="4995166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5"/>
                </a:lnTo>
                <a:lnTo>
                  <a:pt x="0" y="214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5869031" y="3297088"/>
            <a:ext cx="214014" cy="214014"/>
          </a:xfrm>
          <a:custGeom>
            <a:avLst/>
            <a:gdLst/>
            <a:ahLst/>
            <a:cxnLst/>
            <a:rect r="r" b="b" t="t" l="l"/>
            <a:pathLst>
              <a:path h="214014" w="214014">
                <a:moveTo>
                  <a:pt x="0" y="0"/>
                </a:moveTo>
                <a:lnTo>
                  <a:pt x="214014" y="0"/>
                </a:lnTo>
                <a:lnTo>
                  <a:pt x="214014" y="214014"/>
                </a:lnTo>
                <a:lnTo>
                  <a:pt x="0" y="21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611993" y="7946628"/>
            <a:ext cx="1140954" cy="1207359"/>
          </a:xfrm>
          <a:custGeom>
            <a:avLst/>
            <a:gdLst/>
            <a:ahLst/>
            <a:cxnLst/>
            <a:rect r="r" b="b" t="t" l="l"/>
            <a:pathLst>
              <a:path h="1207359" w="1140954">
                <a:moveTo>
                  <a:pt x="0" y="0"/>
                </a:moveTo>
                <a:lnTo>
                  <a:pt x="1140954" y="0"/>
                </a:lnTo>
                <a:lnTo>
                  <a:pt x="1140954" y="1207359"/>
                </a:lnTo>
                <a:lnTo>
                  <a:pt x="0" y="12073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6" id="46"/>
          <p:cNvSpPr/>
          <p:nvPr/>
        </p:nvSpPr>
        <p:spPr>
          <a:xfrm flipV="true">
            <a:off x="13868508" y="8272454"/>
            <a:ext cx="1357367" cy="1428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12503956" y="7257143"/>
            <a:ext cx="497552" cy="497552"/>
          </a:xfrm>
          <a:custGeom>
            <a:avLst/>
            <a:gdLst/>
            <a:ahLst/>
            <a:cxnLst/>
            <a:rect r="r" b="b" t="t" l="l"/>
            <a:pathLst>
              <a:path h="497552" w="497552">
                <a:moveTo>
                  <a:pt x="0" y="0"/>
                </a:moveTo>
                <a:lnTo>
                  <a:pt x="497552" y="0"/>
                </a:lnTo>
                <a:lnTo>
                  <a:pt x="497552" y="497551"/>
                </a:lnTo>
                <a:lnTo>
                  <a:pt x="0" y="49755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045621" y="3948597"/>
            <a:ext cx="523995" cy="3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Email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1327" y="4684211"/>
            <a:ext cx="472575" cy="57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1"/>
              </a:lnSpc>
            </a:pPr>
            <a:r>
              <a:rPr lang="en-US" sz="17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Word </a:t>
            </a:r>
          </a:p>
          <a:p>
            <a:pPr algn="ctr">
              <a:lnSpc>
                <a:spcPts val="2111"/>
              </a:lnSpc>
              <a:spcBef>
                <a:spcPct val="0"/>
              </a:spcBef>
            </a:pPr>
            <a:r>
              <a:rPr lang="en-US" sz="17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Doc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4096" y="5747350"/>
            <a:ext cx="459806" cy="31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  <a:spcBef>
                <a:spcPct val="0"/>
              </a:spcBef>
            </a:pPr>
            <a:r>
              <a:rPr lang="en-US" sz="1885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PDF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56558" y="6635186"/>
            <a:ext cx="1032428" cy="52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627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Hand Written </a:t>
            </a:r>
          </a:p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627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Doc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355764" y="3634100"/>
            <a:ext cx="727281" cy="35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"/>
              </a:lnSpc>
              <a:spcBef>
                <a:spcPct val="0"/>
              </a:spcBef>
            </a:pPr>
            <a:r>
              <a:rPr lang="en-US" sz="2097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Imaplib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24460" y="5225985"/>
            <a:ext cx="1786558" cy="75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1"/>
              </a:lnSpc>
              <a:spcBef>
                <a:spcPct val="0"/>
              </a:spcBef>
            </a:pPr>
            <a:r>
              <a:rPr lang="en-US" sz="1667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NLP Techniques</a:t>
            </a:r>
          </a:p>
          <a:p>
            <a:pPr algn="ctr">
              <a:lnSpc>
                <a:spcPts val="2001"/>
              </a:lnSpc>
              <a:spcBef>
                <a:spcPct val="0"/>
              </a:spcBef>
            </a:pPr>
            <a:r>
              <a:rPr lang="en-US" sz="1667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&amp;</a:t>
            </a:r>
          </a:p>
          <a:p>
            <a:pPr algn="ctr">
              <a:lnSpc>
                <a:spcPts val="2001"/>
              </a:lnSpc>
              <a:spcBef>
                <a:spcPct val="0"/>
              </a:spcBef>
            </a:pPr>
            <a:r>
              <a:rPr lang="en-US" sz="1667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OCR Techniques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584188" y="8902619"/>
            <a:ext cx="649806" cy="35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  <a:spcBef>
                <a:spcPct val="0"/>
              </a:spcBef>
            </a:pPr>
            <a:r>
              <a:rPr lang="en-US" sz="206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Report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752732" y="9344487"/>
            <a:ext cx="859476" cy="35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3"/>
              </a:lnSpc>
              <a:spcBef>
                <a:spcPct val="0"/>
              </a:spcBef>
            </a:pPr>
            <a:r>
              <a:rPr lang="en-US" sz="206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Frontend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7839" y="4946856"/>
            <a:ext cx="4791831" cy="1145828"/>
            <a:chOff x="0" y="0"/>
            <a:chExt cx="6389108" cy="1527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89108" cy="1527771"/>
            </a:xfrm>
            <a:custGeom>
              <a:avLst/>
              <a:gdLst/>
              <a:ahLst/>
              <a:cxnLst/>
              <a:rect r="r" b="b" t="t" l="l"/>
              <a:pathLst>
                <a:path h="1527771" w="6389108">
                  <a:moveTo>
                    <a:pt x="0" y="0"/>
                  </a:moveTo>
                  <a:lnTo>
                    <a:pt x="6389108" y="0"/>
                  </a:lnTo>
                  <a:lnTo>
                    <a:pt x="6389108" y="1527771"/>
                  </a:lnTo>
                  <a:lnTo>
                    <a:pt x="0" y="1527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0"/>
              <a:ext cx="6389108" cy="14325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01"/>
                </a:lnSpc>
              </a:pPr>
              <a:r>
                <a:rPr lang="en-US" b="true" sz="4100" spc="-325">
                  <a:solidFill>
                    <a:srgbClr val="365B6D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1. Data Ingestion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228" y="3043162"/>
            <a:ext cx="4389120" cy="1075690"/>
            <a:chOff x="0" y="0"/>
            <a:chExt cx="5852160" cy="14342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1434253"/>
            </a:xfrm>
            <a:custGeom>
              <a:avLst/>
              <a:gdLst/>
              <a:ahLst/>
              <a:cxnLst/>
              <a:rect r="r" b="b" t="t" l="l"/>
              <a:pathLst>
                <a:path h="1434253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434253"/>
                  </a:lnTo>
                  <a:lnTo>
                    <a:pt x="0" y="1434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852160" cy="14437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8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Architecture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7839" y="9521300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74674" y="9550283"/>
            <a:ext cx="2451579" cy="589731"/>
            <a:chOff x="0" y="0"/>
            <a:chExt cx="2690361" cy="647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90361" cy="647171"/>
            </a:xfrm>
            <a:custGeom>
              <a:avLst/>
              <a:gdLst/>
              <a:ahLst/>
              <a:cxnLst/>
              <a:rect r="r" b="b" t="t" l="l"/>
              <a:pathLst>
                <a:path h="647171" w="2690361">
                  <a:moveTo>
                    <a:pt x="0" y="0"/>
                  </a:moveTo>
                  <a:lnTo>
                    <a:pt x="2690361" y="0"/>
                  </a:lnTo>
                  <a:lnTo>
                    <a:pt x="2690361" y="647171"/>
                  </a:lnTo>
                  <a:lnTo>
                    <a:pt x="0" y="6471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690361" cy="6566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28059" y="1963027"/>
            <a:ext cx="1337209" cy="130377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67232" y="7080462"/>
            <a:ext cx="1337109" cy="1243511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9057504" y="5397131"/>
            <a:ext cx="1384093" cy="1384093"/>
          </a:xfrm>
          <a:custGeom>
            <a:avLst/>
            <a:gdLst/>
            <a:ahLst/>
            <a:cxnLst/>
            <a:rect r="r" b="b" t="t" l="l"/>
            <a:pathLst>
              <a:path h="1384093" w="1384093">
                <a:moveTo>
                  <a:pt x="0" y="0"/>
                </a:moveTo>
                <a:lnTo>
                  <a:pt x="1384093" y="0"/>
                </a:lnTo>
                <a:lnTo>
                  <a:pt x="1384093" y="1384092"/>
                </a:lnTo>
                <a:lnTo>
                  <a:pt x="0" y="1384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58146" y="3753912"/>
            <a:ext cx="1077034" cy="1185182"/>
          </a:xfrm>
          <a:custGeom>
            <a:avLst/>
            <a:gdLst/>
            <a:ahLst/>
            <a:cxnLst/>
            <a:rect r="r" b="b" t="t" l="l"/>
            <a:pathLst>
              <a:path h="1185182" w="1077034">
                <a:moveTo>
                  <a:pt x="0" y="0"/>
                </a:moveTo>
                <a:lnTo>
                  <a:pt x="1077035" y="0"/>
                </a:lnTo>
                <a:lnTo>
                  <a:pt x="1077035" y="1185182"/>
                </a:lnTo>
                <a:lnTo>
                  <a:pt x="0" y="1185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0265268" y="2614916"/>
            <a:ext cx="24370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265268" y="4393584"/>
            <a:ext cx="2437024" cy="4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441597" y="6089177"/>
            <a:ext cx="22606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265268" y="7950918"/>
            <a:ext cx="2437024" cy="933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02291" y="2614916"/>
            <a:ext cx="0" cy="53369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2702291" y="4394050"/>
            <a:ext cx="21392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0458383" y="5906209"/>
            <a:ext cx="386231" cy="386231"/>
          </a:xfrm>
          <a:custGeom>
            <a:avLst/>
            <a:gdLst/>
            <a:ahLst/>
            <a:cxnLst/>
            <a:rect r="r" b="b" t="t" l="l"/>
            <a:pathLst>
              <a:path h="386231" w="386231">
                <a:moveTo>
                  <a:pt x="0" y="0"/>
                </a:moveTo>
                <a:lnTo>
                  <a:pt x="386231" y="0"/>
                </a:lnTo>
                <a:lnTo>
                  <a:pt x="386231" y="386231"/>
                </a:lnTo>
                <a:lnTo>
                  <a:pt x="0" y="386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249123" y="4129328"/>
            <a:ext cx="386231" cy="386231"/>
          </a:xfrm>
          <a:custGeom>
            <a:avLst/>
            <a:gdLst/>
            <a:ahLst/>
            <a:cxnLst/>
            <a:rect r="r" b="b" t="t" l="l"/>
            <a:pathLst>
              <a:path h="386231" w="386231">
                <a:moveTo>
                  <a:pt x="0" y="0"/>
                </a:moveTo>
                <a:lnTo>
                  <a:pt x="386231" y="0"/>
                </a:lnTo>
                <a:lnTo>
                  <a:pt x="386231" y="386231"/>
                </a:lnTo>
                <a:lnTo>
                  <a:pt x="0" y="386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65268" y="2421801"/>
            <a:ext cx="386231" cy="386231"/>
          </a:xfrm>
          <a:custGeom>
            <a:avLst/>
            <a:gdLst/>
            <a:ahLst/>
            <a:cxnLst/>
            <a:rect r="r" b="b" t="t" l="l"/>
            <a:pathLst>
              <a:path h="386231" w="386231">
                <a:moveTo>
                  <a:pt x="0" y="0"/>
                </a:moveTo>
                <a:lnTo>
                  <a:pt x="386231" y="0"/>
                </a:lnTo>
                <a:lnTo>
                  <a:pt x="386231" y="386231"/>
                </a:lnTo>
                <a:lnTo>
                  <a:pt x="0" y="386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65268" y="7724198"/>
            <a:ext cx="386231" cy="386231"/>
          </a:xfrm>
          <a:custGeom>
            <a:avLst/>
            <a:gdLst/>
            <a:ahLst/>
            <a:cxnLst/>
            <a:rect r="r" b="b" t="t" l="l"/>
            <a:pathLst>
              <a:path h="386231" w="386231">
                <a:moveTo>
                  <a:pt x="0" y="0"/>
                </a:moveTo>
                <a:lnTo>
                  <a:pt x="386231" y="0"/>
                </a:lnTo>
                <a:lnTo>
                  <a:pt x="386231" y="386232"/>
                </a:lnTo>
                <a:lnTo>
                  <a:pt x="0" y="386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144476" y="2624337"/>
            <a:ext cx="517773" cy="32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Email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44476" y="4091228"/>
            <a:ext cx="525508" cy="62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Word 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Doc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92887" y="5845184"/>
            <a:ext cx="477097" cy="32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PDF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17129" y="7524173"/>
            <a:ext cx="1241017" cy="62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Hand Written 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956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Doc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874110" y="3912248"/>
            <a:ext cx="2554523" cy="983109"/>
          </a:xfrm>
          <a:custGeom>
            <a:avLst/>
            <a:gdLst/>
            <a:ahLst/>
            <a:cxnLst/>
            <a:rect r="r" b="b" t="t" l="l"/>
            <a:pathLst>
              <a:path h="983109" w="2554523">
                <a:moveTo>
                  <a:pt x="0" y="0"/>
                </a:moveTo>
                <a:lnTo>
                  <a:pt x="2554523" y="0"/>
                </a:lnTo>
                <a:lnTo>
                  <a:pt x="2554523" y="983109"/>
                </a:lnTo>
                <a:lnTo>
                  <a:pt x="0" y="983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761" t="-7743" r="-17461" b="-1162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33001" y="3395020"/>
            <a:ext cx="6346214" cy="1320449"/>
            <a:chOff x="0" y="0"/>
            <a:chExt cx="8461618" cy="1760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61618" cy="1760599"/>
            </a:xfrm>
            <a:custGeom>
              <a:avLst/>
              <a:gdLst/>
              <a:ahLst/>
              <a:cxnLst/>
              <a:rect r="r" b="b" t="t" l="l"/>
              <a:pathLst>
                <a:path h="1760599" w="8461618">
                  <a:moveTo>
                    <a:pt x="0" y="0"/>
                  </a:moveTo>
                  <a:lnTo>
                    <a:pt x="8461618" y="0"/>
                  </a:lnTo>
                  <a:lnTo>
                    <a:pt x="8461618" y="1760599"/>
                  </a:lnTo>
                  <a:lnTo>
                    <a:pt x="0" y="1760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461618" cy="17701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8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Architecture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99930" y="5011027"/>
            <a:ext cx="5182218" cy="1055839"/>
            <a:chOff x="0" y="0"/>
            <a:chExt cx="6909624" cy="1407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09624" cy="1407785"/>
            </a:xfrm>
            <a:custGeom>
              <a:avLst/>
              <a:gdLst/>
              <a:ahLst/>
              <a:cxnLst/>
              <a:rect r="r" b="b" t="t" l="l"/>
              <a:pathLst>
                <a:path h="1407785" w="6909624">
                  <a:moveTo>
                    <a:pt x="0" y="0"/>
                  </a:moveTo>
                  <a:lnTo>
                    <a:pt x="6909624" y="0"/>
                  </a:lnTo>
                  <a:lnTo>
                    <a:pt x="6909624" y="1407785"/>
                  </a:lnTo>
                  <a:lnTo>
                    <a:pt x="0" y="1407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0"/>
              <a:ext cx="6909624" cy="131253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01"/>
                </a:lnSpc>
              </a:pPr>
              <a:r>
                <a:rPr lang="en-US" b="true" sz="4100" spc="65">
                  <a:solidFill>
                    <a:srgbClr val="365B6D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2. Data Processing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459" y="9588744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40843" y="9658986"/>
            <a:ext cx="2754388" cy="323849"/>
            <a:chOff x="0" y="0"/>
            <a:chExt cx="2721321" cy="3199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21321" cy="319961"/>
            </a:xfrm>
            <a:custGeom>
              <a:avLst/>
              <a:gdLst/>
              <a:ahLst/>
              <a:cxnLst/>
              <a:rect r="r" b="b" t="t" l="l"/>
              <a:pathLst>
                <a:path h="319961" w="2721321">
                  <a:moveTo>
                    <a:pt x="0" y="0"/>
                  </a:moveTo>
                  <a:lnTo>
                    <a:pt x="2721321" y="0"/>
                  </a:lnTo>
                  <a:lnTo>
                    <a:pt x="2721321" y="319961"/>
                  </a:lnTo>
                  <a:lnTo>
                    <a:pt x="0" y="319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721321" cy="3294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 spc="-1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 Power Ranger SPD</a:t>
              </a: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3748" t="21920" r="8295" b="16239"/>
          <a:stretch>
            <a:fillRect/>
          </a:stretch>
        </p:blipFill>
        <p:spPr>
          <a:xfrm flipH="false" flipV="false" rot="0">
            <a:off x="1040843" y="4280795"/>
            <a:ext cx="4576043" cy="1809735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7274277" y="4715469"/>
            <a:ext cx="2801374" cy="983109"/>
          </a:xfrm>
          <a:custGeom>
            <a:avLst/>
            <a:gdLst/>
            <a:ahLst/>
            <a:cxnLst/>
            <a:rect r="r" b="b" t="t" l="l"/>
            <a:pathLst>
              <a:path h="983109" w="2801374">
                <a:moveTo>
                  <a:pt x="0" y="0"/>
                </a:moveTo>
                <a:lnTo>
                  <a:pt x="2801374" y="0"/>
                </a:lnTo>
                <a:lnTo>
                  <a:pt x="2801374" y="983109"/>
                </a:lnTo>
                <a:lnTo>
                  <a:pt x="0" y="98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54" t="-7743" r="-8230" b="-1162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29412" y="1314993"/>
            <a:ext cx="3160560" cy="983109"/>
          </a:xfrm>
          <a:custGeom>
            <a:avLst/>
            <a:gdLst/>
            <a:ahLst/>
            <a:cxnLst/>
            <a:rect r="r" b="b" t="t" l="l"/>
            <a:pathLst>
              <a:path h="983109" w="3160560">
                <a:moveTo>
                  <a:pt x="0" y="0"/>
                </a:moveTo>
                <a:lnTo>
                  <a:pt x="3160560" y="0"/>
                </a:lnTo>
                <a:lnTo>
                  <a:pt x="3160560" y="983109"/>
                </a:lnTo>
                <a:lnTo>
                  <a:pt x="0" y="98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3" t="-7743" r="-7294" b="-1162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89138" y="2467284"/>
            <a:ext cx="377214" cy="265936"/>
          </a:xfrm>
          <a:custGeom>
            <a:avLst/>
            <a:gdLst/>
            <a:ahLst/>
            <a:cxnLst/>
            <a:rect r="r" b="b" t="t" l="l"/>
            <a:pathLst>
              <a:path h="265936" w="377214">
                <a:moveTo>
                  <a:pt x="0" y="0"/>
                </a:moveTo>
                <a:lnTo>
                  <a:pt x="377215" y="0"/>
                </a:lnTo>
                <a:lnTo>
                  <a:pt x="377215" y="265936"/>
                </a:lnTo>
                <a:lnTo>
                  <a:pt x="0" y="265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85081" y="2201348"/>
            <a:ext cx="402443" cy="528267"/>
          </a:xfrm>
          <a:custGeom>
            <a:avLst/>
            <a:gdLst/>
            <a:ahLst/>
            <a:cxnLst/>
            <a:rect r="r" b="b" t="t" l="l"/>
            <a:pathLst>
              <a:path h="528267" w="402443">
                <a:moveTo>
                  <a:pt x="0" y="0"/>
                </a:moveTo>
                <a:lnTo>
                  <a:pt x="402443" y="0"/>
                </a:lnTo>
                <a:lnTo>
                  <a:pt x="402443" y="528267"/>
                </a:lnTo>
                <a:lnTo>
                  <a:pt x="0" y="528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86497" y="2298102"/>
            <a:ext cx="530177" cy="572882"/>
          </a:xfrm>
          <a:custGeom>
            <a:avLst/>
            <a:gdLst/>
            <a:ahLst/>
            <a:cxnLst/>
            <a:rect r="r" b="b" t="t" l="l"/>
            <a:pathLst>
              <a:path h="572882" w="530177">
                <a:moveTo>
                  <a:pt x="0" y="0"/>
                </a:moveTo>
                <a:lnTo>
                  <a:pt x="530177" y="0"/>
                </a:lnTo>
                <a:lnTo>
                  <a:pt x="530177" y="572882"/>
                </a:lnTo>
                <a:lnTo>
                  <a:pt x="0" y="572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35749" y="2870984"/>
            <a:ext cx="386231" cy="386231"/>
          </a:xfrm>
          <a:custGeom>
            <a:avLst/>
            <a:gdLst/>
            <a:ahLst/>
            <a:cxnLst/>
            <a:rect r="r" b="b" t="t" l="l"/>
            <a:pathLst>
              <a:path h="386231" w="386231">
                <a:moveTo>
                  <a:pt x="0" y="0"/>
                </a:moveTo>
                <a:lnTo>
                  <a:pt x="386231" y="0"/>
                </a:lnTo>
                <a:lnTo>
                  <a:pt x="386231" y="386231"/>
                </a:lnTo>
                <a:lnTo>
                  <a:pt x="0" y="3862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3328865" y="3257215"/>
            <a:ext cx="0" cy="10235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5616886" y="5185663"/>
            <a:ext cx="1657391" cy="213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1" id="21"/>
          <p:cNvSpPr/>
          <p:nvPr/>
        </p:nvSpPr>
        <p:spPr>
          <a:xfrm flipH="false" flipV="false" rot="774414">
            <a:off x="8132525" y="5601276"/>
            <a:ext cx="734515" cy="2304362"/>
          </a:xfrm>
          <a:custGeom>
            <a:avLst/>
            <a:gdLst/>
            <a:ahLst/>
            <a:cxnLst/>
            <a:rect r="r" b="b" t="t" l="l"/>
            <a:pathLst>
              <a:path h="2304362" w="734515">
                <a:moveTo>
                  <a:pt x="0" y="0"/>
                </a:moveTo>
                <a:lnTo>
                  <a:pt x="734516" y="0"/>
                </a:lnTo>
                <a:lnTo>
                  <a:pt x="734516" y="2304362"/>
                </a:lnTo>
                <a:lnTo>
                  <a:pt x="0" y="23043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795857">
            <a:off x="5244534" y="5601880"/>
            <a:ext cx="734515" cy="2304362"/>
          </a:xfrm>
          <a:custGeom>
            <a:avLst/>
            <a:gdLst/>
            <a:ahLst/>
            <a:cxnLst/>
            <a:rect r="r" b="b" t="t" l="l"/>
            <a:pathLst>
              <a:path h="2304362" w="734515">
                <a:moveTo>
                  <a:pt x="734516" y="0"/>
                </a:moveTo>
                <a:lnTo>
                  <a:pt x="0" y="0"/>
                </a:lnTo>
                <a:lnTo>
                  <a:pt x="0" y="2304362"/>
                </a:lnTo>
                <a:lnTo>
                  <a:pt x="734516" y="2304362"/>
                </a:lnTo>
                <a:lnTo>
                  <a:pt x="73451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617807" y="4899645"/>
            <a:ext cx="446865" cy="487710"/>
          </a:xfrm>
          <a:custGeom>
            <a:avLst/>
            <a:gdLst/>
            <a:ahLst/>
            <a:cxnLst/>
            <a:rect r="r" b="b" t="t" l="l"/>
            <a:pathLst>
              <a:path h="487710" w="446865">
                <a:moveTo>
                  <a:pt x="0" y="0"/>
                </a:moveTo>
                <a:lnTo>
                  <a:pt x="446865" y="0"/>
                </a:lnTo>
                <a:lnTo>
                  <a:pt x="446865" y="487710"/>
                </a:lnTo>
                <a:lnTo>
                  <a:pt x="0" y="487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593339" y="5454723"/>
            <a:ext cx="446865" cy="487710"/>
          </a:xfrm>
          <a:custGeom>
            <a:avLst/>
            <a:gdLst/>
            <a:ahLst/>
            <a:cxnLst/>
            <a:rect r="r" b="b" t="t" l="l"/>
            <a:pathLst>
              <a:path h="487710" w="446865">
                <a:moveTo>
                  <a:pt x="0" y="0"/>
                </a:moveTo>
                <a:lnTo>
                  <a:pt x="446864" y="0"/>
                </a:lnTo>
                <a:lnTo>
                  <a:pt x="446864" y="487710"/>
                </a:lnTo>
                <a:lnTo>
                  <a:pt x="0" y="487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989972" y="5548353"/>
            <a:ext cx="446865" cy="487710"/>
          </a:xfrm>
          <a:custGeom>
            <a:avLst/>
            <a:gdLst/>
            <a:ahLst/>
            <a:cxnLst/>
            <a:rect r="r" b="b" t="t" l="l"/>
            <a:pathLst>
              <a:path h="487710" w="446865">
                <a:moveTo>
                  <a:pt x="0" y="0"/>
                </a:moveTo>
                <a:lnTo>
                  <a:pt x="446864" y="0"/>
                </a:lnTo>
                <a:lnTo>
                  <a:pt x="446864" y="487710"/>
                </a:lnTo>
                <a:lnTo>
                  <a:pt x="0" y="4877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841239" y="8588036"/>
            <a:ext cx="243557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19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Validation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39392" y="6052430"/>
            <a:ext cx="24355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19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NLP Techniques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19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&amp;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1959">
                <a:solidFill>
                  <a:srgbClr val="0077B6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OCR Techniques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6233612" y="7180290"/>
            <a:ext cx="1790957" cy="1191800"/>
          </a:xfrm>
          <a:custGeom>
            <a:avLst/>
            <a:gdLst/>
            <a:ahLst/>
            <a:cxnLst/>
            <a:rect r="r" b="b" t="t" l="l"/>
            <a:pathLst>
              <a:path h="1191800" w="1790957">
                <a:moveTo>
                  <a:pt x="0" y="0"/>
                </a:moveTo>
                <a:lnTo>
                  <a:pt x="1790957" y="0"/>
                </a:lnTo>
                <a:lnTo>
                  <a:pt x="1790957" y="1191801"/>
                </a:lnTo>
                <a:lnTo>
                  <a:pt x="0" y="119180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27492" y="4120678"/>
            <a:ext cx="152399" cy="3483609"/>
          </a:xfrm>
          <a:custGeom>
            <a:avLst/>
            <a:gdLst/>
            <a:ahLst/>
            <a:cxnLst/>
            <a:rect r="r" b="b" t="t" l="l"/>
            <a:pathLst>
              <a:path h="3483609" w="152399">
                <a:moveTo>
                  <a:pt x="0" y="0"/>
                </a:moveTo>
                <a:lnTo>
                  <a:pt x="152399" y="0"/>
                </a:lnTo>
                <a:lnTo>
                  <a:pt x="152399" y="3483608"/>
                </a:lnTo>
                <a:lnTo>
                  <a:pt x="0" y="348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41225" y="7996326"/>
            <a:ext cx="1125855" cy="161925"/>
            <a:chOff x="0" y="0"/>
            <a:chExt cx="1501140" cy="215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0378" cy="215646"/>
            </a:xfrm>
            <a:custGeom>
              <a:avLst/>
              <a:gdLst/>
              <a:ahLst/>
              <a:cxnLst/>
              <a:rect r="r" b="b" t="t" l="l"/>
              <a:pathLst>
                <a:path h="215646" w="1500378">
                  <a:moveTo>
                    <a:pt x="1500378" y="0"/>
                  </a:moveTo>
                  <a:lnTo>
                    <a:pt x="0" y="0"/>
                  </a:lnTo>
                  <a:lnTo>
                    <a:pt x="0" y="7112"/>
                  </a:lnTo>
                  <a:lnTo>
                    <a:pt x="497967" y="7112"/>
                  </a:lnTo>
                  <a:lnTo>
                    <a:pt x="497967" y="215646"/>
                  </a:lnTo>
                  <a:lnTo>
                    <a:pt x="504317" y="215646"/>
                  </a:lnTo>
                  <a:lnTo>
                    <a:pt x="504317" y="7112"/>
                  </a:lnTo>
                  <a:lnTo>
                    <a:pt x="996061" y="7112"/>
                  </a:lnTo>
                  <a:lnTo>
                    <a:pt x="996061" y="215646"/>
                  </a:lnTo>
                  <a:lnTo>
                    <a:pt x="1002411" y="215646"/>
                  </a:lnTo>
                  <a:lnTo>
                    <a:pt x="1002411" y="7112"/>
                  </a:lnTo>
                  <a:lnTo>
                    <a:pt x="1500378" y="7112"/>
                  </a:lnTo>
                  <a:lnTo>
                    <a:pt x="1500378" y="0"/>
                  </a:lnTo>
                  <a:close/>
                </a:path>
              </a:pathLst>
            </a:custGeom>
            <a:solidFill>
              <a:srgbClr val="A82F2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43613" y="8001634"/>
            <a:ext cx="1120775" cy="622300"/>
            <a:chOff x="0" y="0"/>
            <a:chExt cx="1494367" cy="829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4028" cy="829183"/>
            </a:xfrm>
            <a:custGeom>
              <a:avLst/>
              <a:gdLst/>
              <a:ahLst/>
              <a:cxnLst/>
              <a:rect r="r" b="b" t="t" l="l"/>
              <a:pathLst>
                <a:path h="829183" w="1494028">
                  <a:moveTo>
                    <a:pt x="1494028" y="0"/>
                  </a:moveTo>
                  <a:lnTo>
                    <a:pt x="996061" y="0"/>
                  </a:lnTo>
                  <a:lnTo>
                    <a:pt x="497967" y="0"/>
                  </a:lnTo>
                  <a:lnTo>
                    <a:pt x="0" y="0"/>
                  </a:lnTo>
                  <a:lnTo>
                    <a:pt x="0" y="829183"/>
                  </a:lnTo>
                  <a:lnTo>
                    <a:pt x="497967" y="829183"/>
                  </a:lnTo>
                  <a:lnTo>
                    <a:pt x="996061" y="829183"/>
                  </a:lnTo>
                  <a:lnTo>
                    <a:pt x="1494028" y="829183"/>
                  </a:lnTo>
                  <a:lnTo>
                    <a:pt x="1494028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37750" y="7995766"/>
            <a:ext cx="1132356" cy="633881"/>
            <a:chOff x="0" y="0"/>
            <a:chExt cx="1509808" cy="8451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937" y="7874"/>
              <a:ext cx="7747" cy="829056"/>
            </a:xfrm>
            <a:custGeom>
              <a:avLst/>
              <a:gdLst/>
              <a:ahLst/>
              <a:cxnLst/>
              <a:rect r="r" b="b" t="t" l="l"/>
              <a:pathLst>
                <a:path h="829056" w="7747">
                  <a:moveTo>
                    <a:pt x="7747" y="0"/>
                  </a:moveTo>
                  <a:lnTo>
                    <a:pt x="7747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1904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99871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97965" y="7874"/>
              <a:ext cx="7874" cy="829056"/>
            </a:xfrm>
            <a:custGeom>
              <a:avLst/>
              <a:gdLst/>
              <a:ahLst/>
              <a:cxnLst/>
              <a:rect r="r" b="b" t="t" l="l"/>
              <a:pathLst>
                <a:path h="829056" w="7874">
                  <a:moveTo>
                    <a:pt x="7874" y="0"/>
                  </a:moveTo>
                  <a:lnTo>
                    <a:pt x="7874" y="829056"/>
                  </a:lnTo>
                  <a:lnTo>
                    <a:pt x="0" y="829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937" y="0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37" y="209296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937" y="418465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937" y="627761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937" y="836930"/>
              <a:ext cx="1501902" cy="7874"/>
            </a:xfrm>
            <a:custGeom>
              <a:avLst/>
              <a:gdLst/>
              <a:ahLst/>
              <a:cxnLst/>
              <a:rect r="r" b="b" t="t" l="l"/>
              <a:pathLst>
                <a:path h="7874" w="1501902">
                  <a:moveTo>
                    <a:pt x="0" y="0"/>
                  </a:moveTo>
                  <a:lnTo>
                    <a:pt x="1501902" y="0"/>
                  </a:lnTo>
                  <a:lnTo>
                    <a:pt x="1501902" y="7874"/>
                  </a:lnTo>
                  <a:lnTo>
                    <a:pt x="0" y="787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197746" y="7585099"/>
            <a:ext cx="1200149" cy="1457324"/>
          </a:xfrm>
          <a:custGeom>
            <a:avLst/>
            <a:gdLst/>
            <a:ahLst/>
            <a:cxnLst/>
            <a:rect r="r" b="b" t="t" l="l"/>
            <a:pathLst>
              <a:path h="1457324" w="1200149">
                <a:moveTo>
                  <a:pt x="0" y="0"/>
                </a:moveTo>
                <a:lnTo>
                  <a:pt x="1200149" y="0"/>
                </a:lnTo>
                <a:lnTo>
                  <a:pt x="1200149" y="1457324"/>
                </a:lnTo>
                <a:lnTo>
                  <a:pt x="0" y="1457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8" t="0" r="-288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245575" y="3033608"/>
            <a:ext cx="4389120" cy="1075690"/>
            <a:chOff x="0" y="0"/>
            <a:chExt cx="5852160" cy="14342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52160" cy="1434253"/>
            </a:xfrm>
            <a:custGeom>
              <a:avLst/>
              <a:gdLst/>
              <a:ahLst/>
              <a:cxnLst/>
              <a:rect r="r" b="b" t="t" l="l"/>
              <a:pathLst>
                <a:path h="1434253" w="5852160">
                  <a:moveTo>
                    <a:pt x="0" y="0"/>
                  </a:moveTo>
                  <a:lnTo>
                    <a:pt x="5852160" y="0"/>
                  </a:lnTo>
                  <a:lnTo>
                    <a:pt x="5852160" y="1434253"/>
                  </a:lnTo>
                  <a:lnTo>
                    <a:pt x="0" y="1434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5852160" cy="14437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220"/>
                </a:lnSpc>
              </a:pPr>
              <a:r>
                <a:rPr lang="en-US" sz="6850" spc="-38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Architecture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45575" y="4878259"/>
            <a:ext cx="6147642" cy="1968445"/>
            <a:chOff x="0" y="0"/>
            <a:chExt cx="8196856" cy="26245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96855" cy="2624594"/>
            </a:xfrm>
            <a:custGeom>
              <a:avLst/>
              <a:gdLst/>
              <a:ahLst/>
              <a:cxnLst/>
              <a:rect r="r" b="b" t="t" l="l"/>
              <a:pathLst>
                <a:path h="2624594" w="8196855">
                  <a:moveTo>
                    <a:pt x="0" y="0"/>
                  </a:moveTo>
                  <a:lnTo>
                    <a:pt x="8196855" y="0"/>
                  </a:lnTo>
                  <a:lnTo>
                    <a:pt x="8196855" y="2624594"/>
                  </a:lnTo>
                  <a:lnTo>
                    <a:pt x="0" y="26245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196856" cy="26245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20"/>
                </a:lnSpc>
              </a:pPr>
              <a:r>
                <a:rPr lang="en-US" b="true" sz="4100" spc="95">
                  <a:solidFill>
                    <a:srgbClr val="365B6D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3</a:t>
              </a:r>
              <a:r>
                <a:rPr lang="en-US" b="true" sz="4100" spc="95">
                  <a:solidFill>
                    <a:srgbClr val="365B6D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. Data Validation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18459" y="9588744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30228" y="9590332"/>
            <a:ext cx="2093971" cy="268663"/>
            <a:chOff x="0" y="0"/>
            <a:chExt cx="2791961" cy="3582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91961" cy="358217"/>
            </a:xfrm>
            <a:custGeom>
              <a:avLst/>
              <a:gdLst/>
              <a:ahLst/>
              <a:cxnLst/>
              <a:rect r="r" b="b" t="t" l="l"/>
              <a:pathLst>
                <a:path h="358217" w="2791961">
                  <a:moveTo>
                    <a:pt x="0" y="0"/>
                  </a:moveTo>
                  <a:lnTo>
                    <a:pt x="2791961" y="0"/>
                  </a:lnTo>
                  <a:lnTo>
                    <a:pt x="2791961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791961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453750" y="763459"/>
            <a:ext cx="2700805" cy="4114800"/>
          </a:xfrm>
          <a:custGeom>
            <a:avLst/>
            <a:gdLst/>
            <a:ahLst/>
            <a:cxnLst/>
            <a:rect r="r" b="b" t="t" l="l"/>
            <a:pathLst>
              <a:path h="4114800" w="2700805">
                <a:moveTo>
                  <a:pt x="0" y="0"/>
                </a:moveTo>
                <a:lnTo>
                  <a:pt x="2700805" y="0"/>
                </a:lnTo>
                <a:lnTo>
                  <a:pt x="2700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581127" y="2820859"/>
            <a:ext cx="1706873" cy="1516983"/>
          </a:xfrm>
          <a:custGeom>
            <a:avLst/>
            <a:gdLst/>
            <a:ahLst/>
            <a:cxnLst/>
            <a:rect r="r" b="b" t="t" l="l"/>
            <a:pathLst>
              <a:path h="1516983" w="1706873">
                <a:moveTo>
                  <a:pt x="0" y="0"/>
                </a:moveTo>
                <a:lnTo>
                  <a:pt x="1706873" y="0"/>
                </a:lnTo>
                <a:lnTo>
                  <a:pt x="1706873" y="1516983"/>
                </a:lnTo>
                <a:lnTo>
                  <a:pt x="0" y="1516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398006" y="6428597"/>
            <a:ext cx="1183122" cy="1156502"/>
          </a:xfrm>
          <a:custGeom>
            <a:avLst/>
            <a:gdLst/>
            <a:ahLst/>
            <a:cxnLst/>
            <a:rect r="r" b="b" t="t" l="l"/>
            <a:pathLst>
              <a:path h="1156502" w="1183122">
                <a:moveTo>
                  <a:pt x="0" y="0"/>
                </a:moveTo>
                <a:lnTo>
                  <a:pt x="1183121" y="0"/>
                </a:lnTo>
                <a:lnTo>
                  <a:pt x="1183121" y="1156502"/>
                </a:lnTo>
                <a:lnTo>
                  <a:pt x="0" y="115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3760751">
            <a:off x="14243495" y="6841530"/>
            <a:ext cx="752893" cy="2362017"/>
          </a:xfrm>
          <a:custGeom>
            <a:avLst/>
            <a:gdLst/>
            <a:ahLst/>
            <a:cxnLst/>
            <a:rect r="r" b="b" t="t" l="l"/>
            <a:pathLst>
              <a:path h="2362017" w="752893">
                <a:moveTo>
                  <a:pt x="0" y="0"/>
                </a:moveTo>
                <a:lnTo>
                  <a:pt x="752893" y="0"/>
                </a:lnTo>
                <a:lnTo>
                  <a:pt x="752893" y="2362017"/>
                </a:lnTo>
                <a:lnTo>
                  <a:pt x="0" y="23620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094088" y="6393299"/>
            <a:ext cx="1790957" cy="1191800"/>
          </a:xfrm>
          <a:custGeom>
            <a:avLst/>
            <a:gdLst/>
            <a:ahLst/>
            <a:cxnLst/>
            <a:rect r="r" b="b" t="t" l="l"/>
            <a:pathLst>
              <a:path h="1191800" w="1790957">
                <a:moveTo>
                  <a:pt x="0" y="0"/>
                </a:moveTo>
                <a:lnTo>
                  <a:pt x="1790957" y="0"/>
                </a:lnTo>
                <a:lnTo>
                  <a:pt x="1790957" y="1191800"/>
                </a:lnTo>
                <a:lnTo>
                  <a:pt x="0" y="1191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67603" y="538721"/>
            <a:ext cx="11014715" cy="1261889"/>
            <a:chOff x="0" y="0"/>
            <a:chExt cx="14686287" cy="168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86288" cy="1682518"/>
            </a:xfrm>
            <a:custGeom>
              <a:avLst/>
              <a:gdLst/>
              <a:ahLst/>
              <a:cxnLst/>
              <a:rect r="r" b="b" t="t" l="l"/>
              <a:pathLst>
                <a:path h="1682518" w="14686288">
                  <a:moveTo>
                    <a:pt x="0" y="0"/>
                  </a:moveTo>
                  <a:lnTo>
                    <a:pt x="14686288" y="0"/>
                  </a:lnTo>
                  <a:lnTo>
                    <a:pt x="14686288" y="1682518"/>
                  </a:lnTo>
                  <a:lnTo>
                    <a:pt x="0" y="1682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4686287" cy="1692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59"/>
                </a:lnSpc>
              </a:pPr>
              <a:r>
                <a:rPr lang="en-US" sz="6800" spc="-36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Business And Revenue Impact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00702" y="9627538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09123" y="9629019"/>
            <a:ext cx="2316132" cy="322368"/>
            <a:chOff x="0" y="0"/>
            <a:chExt cx="2573703" cy="358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3703" cy="358217"/>
            </a:xfrm>
            <a:custGeom>
              <a:avLst/>
              <a:gdLst/>
              <a:ahLst/>
              <a:cxnLst/>
              <a:rect r="r" b="b" t="t" l="l"/>
              <a:pathLst>
                <a:path h="358217" w="2573703">
                  <a:moveTo>
                    <a:pt x="0" y="0"/>
                  </a:moveTo>
                  <a:lnTo>
                    <a:pt x="2573703" y="0"/>
                  </a:lnTo>
                  <a:lnTo>
                    <a:pt x="2573703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73703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14934" y="3756694"/>
            <a:ext cx="3977606" cy="3977606"/>
          </a:xfrm>
          <a:custGeom>
            <a:avLst/>
            <a:gdLst/>
            <a:ahLst/>
            <a:cxnLst/>
            <a:rect r="r" b="b" t="t" l="l"/>
            <a:pathLst>
              <a:path h="3977606" w="3977606">
                <a:moveTo>
                  <a:pt x="0" y="0"/>
                </a:moveTo>
                <a:lnTo>
                  <a:pt x="3977606" y="0"/>
                </a:lnTo>
                <a:lnTo>
                  <a:pt x="3977606" y="3977606"/>
                </a:lnTo>
                <a:lnTo>
                  <a:pt x="0" y="397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63997" y="2285666"/>
            <a:ext cx="4097223" cy="2857834"/>
          </a:xfrm>
          <a:custGeom>
            <a:avLst/>
            <a:gdLst/>
            <a:ahLst/>
            <a:cxnLst/>
            <a:rect r="r" b="b" t="t" l="l"/>
            <a:pathLst>
              <a:path h="2857834" w="4097223">
                <a:moveTo>
                  <a:pt x="0" y="0"/>
                </a:moveTo>
                <a:lnTo>
                  <a:pt x="4097223" y="0"/>
                </a:lnTo>
                <a:lnTo>
                  <a:pt x="4097223" y="2857834"/>
                </a:lnTo>
                <a:lnTo>
                  <a:pt x="0" y="285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22854" y="2285666"/>
            <a:ext cx="4097223" cy="2857834"/>
          </a:xfrm>
          <a:custGeom>
            <a:avLst/>
            <a:gdLst/>
            <a:ahLst/>
            <a:cxnLst/>
            <a:rect r="r" b="b" t="t" l="l"/>
            <a:pathLst>
              <a:path h="2857834" w="4097223">
                <a:moveTo>
                  <a:pt x="0" y="0"/>
                </a:moveTo>
                <a:lnTo>
                  <a:pt x="4097223" y="0"/>
                </a:lnTo>
                <a:lnTo>
                  <a:pt x="4097223" y="2857834"/>
                </a:lnTo>
                <a:lnTo>
                  <a:pt x="0" y="285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89111" y="6759164"/>
            <a:ext cx="4097223" cy="2857834"/>
          </a:xfrm>
          <a:custGeom>
            <a:avLst/>
            <a:gdLst/>
            <a:ahLst/>
            <a:cxnLst/>
            <a:rect r="r" b="b" t="t" l="l"/>
            <a:pathLst>
              <a:path h="2857834" w="4097223">
                <a:moveTo>
                  <a:pt x="0" y="0"/>
                </a:moveTo>
                <a:lnTo>
                  <a:pt x="4097223" y="0"/>
                </a:lnTo>
                <a:lnTo>
                  <a:pt x="4097223" y="2857834"/>
                </a:lnTo>
                <a:lnTo>
                  <a:pt x="0" y="285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22854" y="6771185"/>
            <a:ext cx="4097223" cy="2857834"/>
          </a:xfrm>
          <a:custGeom>
            <a:avLst/>
            <a:gdLst/>
            <a:ahLst/>
            <a:cxnLst/>
            <a:rect r="r" b="b" t="t" l="l"/>
            <a:pathLst>
              <a:path h="2857834" w="4097223">
                <a:moveTo>
                  <a:pt x="0" y="0"/>
                </a:moveTo>
                <a:lnTo>
                  <a:pt x="4097223" y="0"/>
                </a:lnTo>
                <a:lnTo>
                  <a:pt x="4097223" y="2857834"/>
                </a:lnTo>
                <a:lnTo>
                  <a:pt x="0" y="285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57985" y="3117241"/>
            <a:ext cx="3246724" cy="118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9"/>
              </a:lnSpc>
              <a:spcBef>
                <a:spcPct val="0"/>
              </a:spcBef>
            </a:pPr>
            <a:r>
              <a:rPr lang="en-US" sz="1974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70</a:t>
            </a:r>
            <a:r>
              <a:rPr lang="en-US" sz="1974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% Cost Savings</a:t>
            </a:r>
          </a:p>
          <a:p>
            <a:pPr algn="ctr">
              <a:lnSpc>
                <a:spcPts val="2369"/>
              </a:lnSpc>
              <a:spcBef>
                <a:spcPct val="0"/>
              </a:spcBef>
            </a:pPr>
          </a:p>
          <a:p>
            <a:pPr algn="ctr">
              <a:lnSpc>
                <a:spcPts val="2369"/>
              </a:lnSpc>
              <a:spcBef>
                <a:spcPct val="0"/>
              </a:spcBef>
            </a:pPr>
            <a:r>
              <a:rPr lang="en-US" sz="1974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Cutting monthly expenses drastically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95199" y="7724775"/>
            <a:ext cx="328711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970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Higher Accuracy</a:t>
            </a:r>
          </a:p>
          <a:p>
            <a:pPr algn="ctr">
              <a:lnSpc>
                <a:spcPts val="2364"/>
              </a:lnSpc>
              <a:spcBef>
                <a:spcPct val="0"/>
              </a:spcBef>
            </a:pPr>
          </a:p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970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Reduces error rate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95199" y="2939287"/>
            <a:ext cx="3287119" cy="155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2"/>
              </a:lnSpc>
              <a:spcBef>
                <a:spcPct val="0"/>
              </a:spcBef>
            </a:pPr>
            <a:r>
              <a:rPr lang="en-US" sz="2069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85% Workforce Reduction</a:t>
            </a:r>
          </a:p>
          <a:p>
            <a:pPr algn="ctr">
              <a:lnSpc>
                <a:spcPts val="2482"/>
              </a:lnSpc>
              <a:spcBef>
                <a:spcPct val="0"/>
              </a:spcBef>
            </a:pPr>
          </a:p>
          <a:p>
            <a:pPr algn="ctr">
              <a:lnSpc>
                <a:spcPts val="2482"/>
              </a:lnSpc>
              <a:spcBef>
                <a:spcPct val="0"/>
              </a:spcBef>
            </a:pPr>
            <a:r>
              <a:rPr lang="en-US" sz="2069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Smaller, skilled oversight 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6350" y="7588006"/>
            <a:ext cx="322835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970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Compliance Savings</a:t>
            </a:r>
          </a:p>
          <a:p>
            <a:pPr algn="ctr">
              <a:lnSpc>
                <a:spcPts val="2364"/>
              </a:lnSpc>
              <a:spcBef>
                <a:spcPct val="0"/>
              </a:spcBef>
            </a:pPr>
          </a:p>
          <a:p>
            <a:pPr algn="ctr">
              <a:lnSpc>
                <a:spcPts val="2364"/>
              </a:lnSpc>
              <a:spcBef>
                <a:spcPct val="0"/>
              </a:spcBef>
            </a:pPr>
            <a:r>
              <a:rPr lang="en-US" sz="1970">
                <a:solidFill>
                  <a:srgbClr val="0077B6"/>
                </a:solidFill>
                <a:latin typeface="Lucida Console"/>
                <a:ea typeface="Lucida Console"/>
                <a:cs typeface="Lucida Console"/>
                <a:sym typeface="Lucida Console"/>
              </a:rPr>
              <a:t>Annually reduces penalties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32852" y="4602142"/>
            <a:ext cx="2924561" cy="1261889"/>
            <a:chOff x="0" y="0"/>
            <a:chExt cx="3899414" cy="1682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99414" cy="1682518"/>
            </a:xfrm>
            <a:custGeom>
              <a:avLst/>
              <a:gdLst/>
              <a:ahLst/>
              <a:cxnLst/>
              <a:rect r="r" b="b" t="t" l="l"/>
              <a:pathLst>
                <a:path h="1682518" w="3899414">
                  <a:moveTo>
                    <a:pt x="0" y="0"/>
                  </a:moveTo>
                  <a:lnTo>
                    <a:pt x="3899414" y="0"/>
                  </a:lnTo>
                  <a:lnTo>
                    <a:pt x="3899414" y="1682518"/>
                  </a:lnTo>
                  <a:lnTo>
                    <a:pt x="0" y="1682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899414" cy="16920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59"/>
                </a:lnSpc>
              </a:pPr>
              <a:r>
                <a:rPr lang="en-US" sz="6800" spc="-360">
                  <a:solidFill>
                    <a:srgbClr val="00B59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Benefits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97353" y="9679657"/>
            <a:ext cx="323849" cy="323849"/>
          </a:xfrm>
          <a:custGeom>
            <a:avLst/>
            <a:gdLst/>
            <a:ahLst/>
            <a:cxnLst/>
            <a:rect r="r" b="b" t="t" l="l"/>
            <a:pathLst>
              <a:path h="323849" w="323849">
                <a:moveTo>
                  <a:pt x="0" y="0"/>
                </a:moveTo>
                <a:lnTo>
                  <a:pt x="323849" y="0"/>
                </a:lnTo>
                <a:lnTo>
                  <a:pt x="323849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5774" y="9734843"/>
            <a:ext cx="2082677" cy="268663"/>
            <a:chOff x="0" y="0"/>
            <a:chExt cx="2776903" cy="3582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6903" cy="358217"/>
            </a:xfrm>
            <a:custGeom>
              <a:avLst/>
              <a:gdLst/>
              <a:ahLst/>
              <a:cxnLst/>
              <a:rect r="r" b="b" t="t" l="l"/>
              <a:pathLst>
                <a:path h="358217" w="2776903">
                  <a:moveTo>
                    <a:pt x="0" y="0"/>
                  </a:moveTo>
                  <a:lnTo>
                    <a:pt x="2776903" y="0"/>
                  </a:lnTo>
                  <a:lnTo>
                    <a:pt x="2776903" y="358217"/>
                  </a:lnTo>
                  <a:lnTo>
                    <a:pt x="0" y="358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776903" cy="3677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3AFED"/>
                  </a:solidFill>
                  <a:latin typeface="Lucida Console"/>
                  <a:ea typeface="Lucida Console"/>
                  <a:cs typeface="Lucida Console"/>
                  <a:sym typeface="Lucida Console"/>
                </a:rPr>
                <a:t>|Power Ranger SPD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236241" y="1271444"/>
            <a:ext cx="7838507" cy="7750324"/>
          </a:xfrm>
          <a:custGeom>
            <a:avLst/>
            <a:gdLst/>
            <a:ahLst/>
            <a:cxnLst/>
            <a:rect r="r" b="b" t="t" l="l"/>
            <a:pathLst>
              <a:path h="7750324" w="7838507">
                <a:moveTo>
                  <a:pt x="0" y="0"/>
                </a:moveTo>
                <a:lnTo>
                  <a:pt x="7838507" y="0"/>
                </a:lnTo>
                <a:lnTo>
                  <a:pt x="7838507" y="7750324"/>
                </a:lnTo>
                <a:lnTo>
                  <a:pt x="0" y="77503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68556" y="3366000"/>
            <a:ext cx="1415009" cy="1453154"/>
          </a:xfrm>
          <a:custGeom>
            <a:avLst/>
            <a:gdLst/>
            <a:ahLst/>
            <a:cxnLst/>
            <a:rect r="r" b="b" t="t" l="l"/>
            <a:pathLst>
              <a:path h="1453154" w="1415009">
                <a:moveTo>
                  <a:pt x="0" y="0"/>
                </a:moveTo>
                <a:lnTo>
                  <a:pt x="1415009" y="0"/>
                </a:lnTo>
                <a:lnTo>
                  <a:pt x="1415009" y="1453155"/>
                </a:lnTo>
                <a:lnTo>
                  <a:pt x="0" y="1453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193131" y="6727870"/>
            <a:ext cx="1808445" cy="15914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804747" y="6578405"/>
            <a:ext cx="1767407" cy="174089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1125079" y="3791694"/>
            <a:ext cx="1322914" cy="1369122"/>
          </a:xfrm>
          <a:custGeom>
            <a:avLst/>
            <a:gdLst/>
            <a:ahLst/>
            <a:cxnLst/>
            <a:rect r="r" b="b" t="t" l="l"/>
            <a:pathLst>
              <a:path h="1369122" w="1322914">
                <a:moveTo>
                  <a:pt x="0" y="0"/>
                </a:moveTo>
                <a:lnTo>
                  <a:pt x="1322914" y="0"/>
                </a:lnTo>
                <a:lnTo>
                  <a:pt x="1322914" y="1369122"/>
                </a:lnTo>
                <a:lnTo>
                  <a:pt x="0" y="1369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520753" y="1716978"/>
            <a:ext cx="1498376" cy="168356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202884" y="3149510"/>
            <a:ext cx="2214335" cy="145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b="true" sz="4503">
                <a:solidFill>
                  <a:srgbClr val="81E33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Error </a:t>
            </a:r>
          </a:p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b="true" sz="4503">
                <a:solidFill>
                  <a:srgbClr val="81E33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Reduction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4178" y="7554918"/>
            <a:ext cx="246608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b="true">
                <a:solidFill>
                  <a:srgbClr val="22A3D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Automate 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22A3D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Validation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89326" y="7554918"/>
            <a:ext cx="313838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E2635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Cost 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E2635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Saving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22398" y="4038105"/>
            <a:ext cx="329073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78C2C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Standardization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9278" y="110456"/>
            <a:ext cx="2317335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D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Speed &amp; </a:t>
            </a:r>
          </a:p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FFD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Efficiency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DAGloWNUp6E</dc:identifier>
  <dcterms:modified xsi:type="dcterms:W3CDTF">2011-08-01T06:04:30Z</dcterms:modified>
  <cp:revision>1</cp:revision>
  <dc:title>Barclays.pptx</dc:title>
</cp:coreProperties>
</file>